
<file path=[Content_Types].xml><?xml version="1.0" encoding="utf-8"?>
<Types xmlns="http://schemas.openxmlformats.org/package/2006/content-types">
  <Default Extension="png" ContentType="image/png"/>
  <Default Extension="svg" ContentType="image/svg+xml"/>
  <Default Extension="jpeg" ContentType="image/jpe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embedTrueTypeFonts="1" saveSubsetFonts="1">
  <p:sldMasterIdLst>
    <p:sldMasterId id="2147483648" r:id="rId1"/>
  </p:sldMasterIdLst>
  <p:notesMasterIdLst>
    <p:notesMasterId r:id="rId22"/>
  </p:notesMasterIdLst>
  <p:sldIdLst>
    <p:sldId id="402" r:id="rId2"/>
    <p:sldId id="265" r:id="rId3"/>
    <p:sldId id="362" r:id="rId4"/>
    <p:sldId id="401" r:id="rId5"/>
    <p:sldId id="399" r:id="rId6"/>
    <p:sldId id="411" r:id="rId7"/>
    <p:sldId id="360" r:id="rId8"/>
    <p:sldId id="400" r:id="rId9"/>
    <p:sldId id="414" r:id="rId10"/>
    <p:sldId id="404" r:id="rId11"/>
    <p:sldId id="410" r:id="rId12"/>
    <p:sldId id="405" r:id="rId13"/>
    <p:sldId id="409" r:id="rId14"/>
    <p:sldId id="406" r:id="rId15"/>
    <p:sldId id="407" r:id="rId16"/>
    <p:sldId id="408" r:id="rId17"/>
    <p:sldId id="358" r:id="rId18"/>
    <p:sldId id="413" r:id="rId19"/>
    <p:sldId id="415" r:id="rId20"/>
    <p:sldId id="316" r:id="rId21"/>
  </p:sldIdLst>
  <p:sldSz cx="24384000" cy="13716000"/>
  <p:notesSz cx="6858000" cy="9144000"/>
  <p:embeddedFontLst>
    <p:embeddedFont>
      <p:font typeface="Abadi" panose="020B0604020104020204" pitchFamily="34" charset="0"/>
      <p:regular r:id="rId23"/>
    </p:embeddedFont>
    <p:embeddedFont>
      <p:font typeface="Bodoni SvtyTwo ITC TT-Bold" panose="020B0604020202020204" charset="0"/>
      <p:bold r:id="rId24"/>
    </p:embeddedFont>
    <p:embeddedFont>
      <p:font typeface="Bodoni SvtyTwo ITC TT-Book" panose="020B0604020202020204" charset="0"/>
      <p:regular r:id="rId25"/>
      <p:italic r:id="rId26"/>
    </p:embeddedFont>
    <p:embeddedFont>
      <p:font typeface="Calibri" panose="020F0502020204030204" pitchFamily="34" charset="0"/>
      <p:regular r:id="rId27"/>
      <p:bold r:id="rId28"/>
      <p:italic r:id="rId29"/>
      <p:boldItalic r:id="rId30"/>
    </p:embeddedFont>
    <p:embeddedFont>
      <p:font typeface="Garamond" panose="02020404030301010803" pitchFamily="18" charset="0"/>
      <p:regular r:id="rId31"/>
      <p:bold r:id="rId32"/>
      <p:italic r:id="rId33"/>
    </p:embeddedFont>
    <p:embeddedFont>
      <p:font typeface="Georgia" panose="02040502050405020303" pitchFamily="18" charset="0"/>
      <p:regular r:id="rId34"/>
      <p:bold r:id="rId35"/>
      <p:italic r:id="rId36"/>
      <p:boldItalic r:id="rId37"/>
    </p:embeddedFont>
    <p:embeddedFont>
      <p:font typeface="Helvetica Neue" panose="020B0604020202020204" charset="0"/>
      <p:regular r:id="rId38"/>
      <p:bold r:id="rId39"/>
      <p:italic r:id="rId40"/>
      <p:boldItalic r:id="rId41"/>
    </p:embeddedFont>
    <p:embeddedFont>
      <p:font typeface="Lato" panose="020F0502020204030203" pitchFamily="34" charset="0"/>
      <p:regular r:id="rId42"/>
      <p:bold r:id="rId43"/>
      <p:italic r:id="rId44"/>
      <p:boldItalic r:id="rId45"/>
    </p:embeddedFont>
    <p:embeddedFont>
      <p:font typeface="Lato Regular" panose="020F0502020204030203" pitchFamily="34" charset="0"/>
      <p:regular r:id="rId46"/>
      <p:bold r:id="rId47"/>
      <p:italic r:id="rId48"/>
      <p:boldItalic r:id="rId49"/>
    </p:embeddedFont>
    <p:embeddedFont>
      <p:font typeface="Lato-Light"/>
      <p:regular r:id="rId50"/>
      <p:italic r:id="rId51"/>
    </p:embeddedFont>
  </p:embeddedFontLst>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2438338" rtl="0" fontAlgn="auto" latinLnBrk="0" hangingPunct="0">
      <a:lnSpc>
        <a:spcPct val="100000"/>
      </a:lnSpc>
      <a:spcBef>
        <a:spcPts val="0"/>
      </a:spcBef>
      <a:spcAft>
        <a:spcPts val="0"/>
      </a:spcAft>
      <a:buClrTx/>
      <a:buSzTx/>
      <a:buFontTx/>
      <a:buNone/>
      <a:tabLst/>
      <a:defRPr kumimoji="0" sz="2800" b="0" i="0" u="none" strike="noStrike" cap="none" spc="0" normalizeH="0" baseline="0">
        <a:ln>
          <a:noFill/>
        </a:ln>
        <a:solidFill>
          <a:srgbClr val="AE4844"/>
        </a:solidFill>
        <a:effectLst/>
        <a:uFillTx/>
        <a:latin typeface="Bodoni SvtyTwo ITC TT-Book"/>
        <a:ea typeface="Bodoni SvtyTwo ITC TT-Book"/>
        <a:cs typeface="Bodoni SvtyTwo ITC TT-Book"/>
        <a:sym typeface="Bodoni SvtyTwo ITC TT-Book"/>
      </a:defRPr>
    </a:lvl1pPr>
    <a:lvl2pPr marL="0" marR="0" indent="457200" algn="l" defTabSz="2438338" rtl="0" fontAlgn="auto" latinLnBrk="0" hangingPunct="0">
      <a:lnSpc>
        <a:spcPct val="100000"/>
      </a:lnSpc>
      <a:spcBef>
        <a:spcPts val="0"/>
      </a:spcBef>
      <a:spcAft>
        <a:spcPts val="0"/>
      </a:spcAft>
      <a:buClrTx/>
      <a:buSzTx/>
      <a:buFontTx/>
      <a:buNone/>
      <a:tabLst/>
      <a:defRPr kumimoji="0" sz="2800" b="0" i="0" u="none" strike="noStrike" cap="none" spc="0" normalizeH="0" baseline="0">
        <a:ln>
          <a:noFill/>
        </a:ln>
        <a:solidFill>
          <a:srgbClr val="AE4844"/>
        </a:solidFill>
        <a:effectLst/>
        <a:uFillTx/>
        <a:latin typeface="Bodoni SvtyTwo ITC TT-Book"/>
        <a:ea typeface="Bodoni SvtyTwo ITC TT-Book"/>
        <a:cs typeface="Bodoni SvtyTwo ITC TT-Book"/>
        <a:sym typeface="Bodoni SvtyTwo ITC TT-Book"/>
      </a:defRPr>
    </a:lvl2pPr>
    <a:lvl3pPr marL="0" marR="0" indent="914400" algn="l" defTabSz="2438338" rtl="0" fontAlgn="auto" latinLnBrk="0" hangingPunct="0">
      <a:lnSpc>
        <a:spcPct val="100000"/>
      </a:lnSpc>
      <a:spcBef>
        <a:spcPts val="0"/>
      </a:spcBef>
      <a:spcAft>
        <a:spcPts val="0"/>
      </a:spcAft>
      <a:buClrTx/>
      <a:buSzTx/>
      <a:buFontTx/>
      <a:buNone/>
      <a:tabLst/>
      <a:defRPr kumimoji="0" sz="2800" b="0" i="0" u="none" strike="noStrike" cap="none" spc="0" normalizeH="0" baseline="0">
        <a:ln>
          <a:noFill/>
        </a:ln>
        <a:solidFill>
          <a:srgbClr val="AE4844"/>
        </a:solidFill>
        <a:effectLst/>
        <a:uFillTx/>
        <a:latin typeface="Bodoni SvtyTwo ITC TT-Book"/>
        <a:ea typeface="Bodoni SvtyTwo ITC TT-Book"/>
        <a:cs typeface="Bodoni SvtyTwo ITC TT-Book"/>
        <a:sym typeface="Bodoni SvtyTwo ITC TT-Book"/>
      </a:defRPr>
    </a:lvl3pPr>
    <a:lvl4pPr marL="0" marR="0" indent="1371600" algn="l" defTabSz="2438338" rtl="0" fontAlgn="auto" latinLnBrk="0" hangingPunct="0">
      <a:lnSpc>
        <a:spcPct val="100000"/>
      </a:lnSpc>
      <a:spcBef>
        <a:spcPts val="0"/>
      </a:spcBef>
      <a:spcAft>
        <a:spcPts val="0"/>
      </a:spcAft>
      <a:buClrTx/>
      <a:buSzTx/>
      <a:buFontTx/>
      <a:buNone/>
      <a:tabLst/>
      <a:defRPr kumimoji="0" sz="2800" b="0" i="0" u="none" strike="noStrike" cap="none" spc="0" normalizeH="0" baseline="0">
        <a:ln>
          <a:noFill/>
        </a:ln>
        <a:solidFill>
          <a:srgbClr val="AE4844"/>
        </a:solidFill>
        <a:effectLst/>
        <a:uFillTx/>
        <a:latin typeface="Bodoni SvtyTwo ITC TT-Book"/>
        <a:ea typeface="Bodoni SvtyTwo ITC TT-Book"/>
        <a:cs typeface="Bodoni SvtyTwo ITC TT-Book"/>
        <a:sym typeface="Bodoni SvtyTwo ITC TT-Book"/>
      </a:defRPr>
    </a:lvl4pPr>
    <a:lvl5pPr marL="0" marR="0" indent="1828800" algn="l" defTabSz="2438338" rtl="0" fontAlgn="auto" latinLnBrk="0" hangingPunct="0">
      <a:lnSpc>
        <a:spcPct val="100000"/>
      </a:lnSpc>
      <a:spcBef>
        <a:spcPts val="0"/>
      </a:spcBef>
      <a:spcAft>
        <a:spcPts val="0"/>
      </a:spcAft>
      <a:buClrTx/>
      <a:buSzTx/>
      <a:buFontTx/>
      <a:buNone/>
      <a:tabLst/>
      <a:defRPr kumimoji="0" sz="2800" b="0" i="0" u="none" strike="noStrike" cap="none" spc="0" normalizeH="0" baseline="0">
        <a:ln>
          <a:noFill/>
        </a:ln>
        <a:solidFill>
          <a:srgbClr val="AE4844"/>
        </a:solidFill>
        <a:effectLst/>
        <a:uFillTx/>
        <a:latin typeface="Bodoni SvtyTwo ITC TT-Book"/>
        <a:ea typeface="Bodoni SvtyTwo ITC TT-Book"/>
        <a:cs typeface="Bodoni SvtyTwo ITC TT-Book"/>
        <a:sym typeface="Bodoni SvtyTwo ITC TT-Book"/>
      </a:defRPr>
    </a:lvl5pPr>
    <a:lvl6pPr marL="0" marR="0" indent="2286000" algn="l" defTabSz="2438338" rtl="0" fontAlgn="auto" latinLnBrk="0" hangingPunct="0">
      <a:lnSpc>
        <a:spcPct val="100000"/>
      </a:lnSpc>
      <a:spcBef>
        <a:spcPts val="0"/>
      </a:spcBef>
      <a:spcAft>
        <a:spcPts val="0"/>
      </a:spcAft>
      <a:buClrTx/>
      <a:buSzTx/>
      <a:buFontTx/>
      <a:buNone/>
      <a:tabLst/>
      <a:defRPr kumimoji="0" sz="2800" b="0" i="0" u="none" strike="noStrike" cap="none" spc="0" normalizeH="0" baseline="0">
        <a:ln>
          <a:noFill/>
        </a:ln>
        <a:solidFill>
          <a:srgbClr val="AE4844"/>
        </a:solidFill>
        <a:effectLst/>
        <a:uFillTx/>
        <a:latin typeface="Bodoni SvtyTwo ITC TT-Book"/>
        <a:ea typeface="Bodoni SvtyTwo ITC TT-Book"/>
        <a:cs typeface="Bodoni SvtyTwo ITC TT-Book"/>
        <a:sym typeface="Bodoni SvtyTwo ITC TT-Book"/>
      </a:defRPr>
    </a:lvl6pPr>
    <a:lvl7pPr marL="0" marR="0" indent="2743200" algn="l" defTabSz="2438338" rtl="0" fontAlgn="auto" latinLnBrk="0" hangingPunct="0">
      <a:lnSpc>
        <a:spcPct val="100000"/>
      </a:lnSpc>
      <a:spcBef>
        <a:spcPts val="0"/>
      </a:spcBef>
      <a:spcAft>
        <a:spcPts val="0"/>
      </a:spcAft>
      <a:buClrTx/>
      <a:buSzTx/>
      <a:buFontTx/>
      <a:buNone/>
      <a:tabLst/>
      <a:defRPr kumimoji="0" sz="2800" b="0" i="0" u="none" strike="noStrike" cap="none" spc="0" normalizeH="0" baseline="0">
        <a:ln>
          <a:noFill/>
        </a:ln>
        <a:solidFill>
          <a:srgbClr val="AE4844"/>
        </a:solidFill>
        <a:effectLst/>
        <a:uFillTx/>
        <a:latin typeface="Bodoni SvtyTwo ITC TT-Book"/>
        <a:ea typeface="Bodoni SvtyTwo ITC TT-Book"/>
        <a:cs typeface="Bodoni SvtyTwo ITC TT-Book"/>
        <a:sym typeface="Bodoni SvtyTwo ITC TT-Book"/>
      </a:defRPr>
    </a:lvl7pPr>
    <a:lvl8pPr marL="0" marR="0" indent="3200400" algn="l" defTabSz="2438338" rtl="0" fontAlgn="auto" latinLnBrk="0" hangingPunct="0">
      <a:lnSpc>
        <a:spcPct val="100000"/>
      </a:lnSpc>
      <a:spcBef>
        <a:spcPts val="0"/>
      </a:spcBef>
      <a:spcAft>
        <a:spcPts val="0"/>
      </a:spcAft>
      <a:buClrTx/>
      <a:buSzTx/>
      <a:buFontTx/>
      <a:buNone/>
      <a:tabLst/>
      <a:defRPr kumimoji="0" sz="2800" b="0" i="0" u="none" strike="noStrike" cap="none" spc="0" normalizeH="0" baseline="0">
        <a:ln>
          <a:noFill/>
        </a:ln>
        <a:solidFill>
          <a:srgbClr val="AE4844"/>
        </a:solidFill>
        <a:effectLst/>
        <a:uFillTx/>
        <a:latin typeface="Bodoni SvtyTwo ITC TT-Book"/>
        <a:ea typeface="Bodoni SvtyTwo ITC TT-Book"/>
        <a:cs typeface="Bodoni SvtyTwo ITC TT-Book"/>
        <a:sym typeface="Bodoni SvtyTwo ITC TT-Book"/>
      </a:defRPr>
    </a:lvl8pPr>
    <a:lvl9pPr marL="0" marR="0" indent="3657600" algn="l" defTabSz="2438338" rtl="0" fontAlgn="auto" latinLnBrk="0" hangingPunct="0">
      <a:lnSpc>
        <a:spcPct val="100000"/>
      </a:lnSpc>
      <a:spcBef>
        <a:spcPts val="0"/>
      </a:spcBef>
      <a:spcAft>
        <a:spcPts val="0"/>
      </a:spcAft>
      <a:buClrTx/>
      <a:buSzTx/>
      <a:buFontTx/>
      <a:buNone/>
      <a:tabLst/>
      <a:defRPr kumimoji="0" sz="2800" b="0" i="0" u="none" strike="noStrike" cap="none" spc="0" normalizeH="0" baseline="0">
        <a:ln>
          <a:noFill/>
        </a:ln>
        <a:solidFill>
          <a:srgbClr val="AE4844"/>
        </a:solidFill>
        <a:effectLst/>
        <a:uFillTx/>
        <a:latin typeface="Bodoni SvtyTwo ITC TT-Book"/>
        <a:ea typeface="Bodoni SvtyTwo ITC TT-Book"/>
        <a:cs typeface="Bodoni SvtyTwo ITC TT-Book"/>
        <a:sym typeface="Bodoni SvtyTwo ITC TT-Book"/>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FD773"/>
    <a:srgbClr val="AE4844"/>
    <a:srgbClr val="8D7900"/>
    <a:srgbClr val="987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
          <a:latin typeface="Helvetica Neue"/>
          <a:ea typeface="Helvetica Neue"/>
          <a:cs typeface="Helvetica Neue"/>
        </a:font>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noFill/>
        </a:fill>
      </a:tcStyle>
    </a:wholeTbl>
    <a:band2H>
      <a:tcTxStyle/>
      <a:tcStyle>
        <a:tcBdr/>
        <a:fill>
          <a:solidFill>
            <a:srgbClr val="E3E5E8"/>
          </a:solidFill>
        </a:fill>
      </a:tcStyle>
    </a:band2H>
    <a:firstCol>
      <a:tcTxStyle b="on" i="off">
        <a:font>
          <a:latin typeface="Helvetica Neue"/>
          <a:ea typeface="Helvetica Neue"/>
          <a:cs typeface="Helvetica Neue"/>
        </a:font>
        <a:srgbClr val="000000"/>
      </a:tcTxStyle>
      <a:tcStyle>
        <a:tcBdr>
          <a:left>
            <a:ln w="12700" cap="flat">
              <a:solidFill>
                <a:srgbClr val="000000"/>
              </a:solidFill>
              <a:prstDash val="solid"/>
              <a:miter lim="400000"/>
            </a:ln>
          </a:left>
          <a:right>
            <a:ln w="381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noFill/>
        </a:fill>
      </a:tcStyle>
    </a:firstCol>
    <a:lastRow>
      <a:tcTxStyle b="on" i="off">
        <a:font>
          <a:latin typeface="Helvetica Neue"/>
          <a:ea typeface="Helvetica Neue"/>
          <a:cs typeface="Helvetica Neue"/>
        </a:font>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381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noFill/>
        </a:fill>
      </a:tcStyle>
    </a:lastRow>
    <a:firstRow>
      <a:tcTxStyle b="on" i="off">
        <a:font>
          <a:latin typeface="Helvetica Neue"/>
          <a:ea typeface="Helvetica Neue"/>
          <a:cs typeface="Helvetica Neue"/>
        </a:font>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381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noFill/>
        </a:fill>
      </a:tcStyle>
    </a:firstRow>
  </a:tblStyle>
  <a:tblStyle styleId="{C7B018BB-80A7-4F77-B60F-C8B233D01FF8}" styleName="">
    <a:tblBg/>
    <a:wholeTbl>
      <a:tcTxStyle b="off" i="off">
        <a:font>
          <a:latin typeface="Helvetica Neue"/>
          <a:ea typeface="Helvetica Neue"/>
          <a:cs typeface="Helvetica Neue"/>
        </a:font>
        <a:srgbClr val="000000"/>
      </a:tcTxStyle>
      <a:tcStyle>
        <a:tcBdr>
          <a:left>
            <a:ln w="12700" cap="flat">
              <a:solidFill>
                <a:srgbClr val="536773"/>
              </a:solidFill>
              <a:prstDash val="solid"/>
              <a:miter lim="400000"/>
            </a:ln>
          </a:left>
          <a:right>
            <a:ln w="12700" cap="flat">
              <a:solidFill>
                <a:srgbClr val="536773"/>
              </a:solidFill>
              <a:prstDash val="solid"/>
              <a:miter lim="400000"/>
            </a:ln>
          </a:right>
          <a:top>
            <a:ln w="12700" cap="flat">
              <a:solidFill>
                <a:srgbClr val="536773"/>
              </a:solidFill>
              <a:prstDash val="solid"/>
              <a:miter lim="400000"/>
            </a:ln>
          </a:top>
          <a:bottom>
            <a:ln w="12700" cap="flat">
              <a:solidFill>
                <a:srgbClr val="536773"/>
              </a:solidFill>
              <a:prstDash val="solid"/>
              <a:miter lim="400000"/>
            </a:ln>
          </a:bottom>
          <a:insideH>
            <a:ln w="12700" cap="flat">
              <a:solidFill>
                <a:srgbClr val="536773"/>
              </a:solidFill>
              <a:prstDash val="solid"/>
              <a:miter lim="400000"/>
            </a:ln>
          </a:insideH>
          <a:insideV>
            <a:ln w="12700" cap="flat">
              <a:solidFill>
                <a:srgbClr val="536773"/>
              </a:solidFill>
              <a:prstDash val="solid"/>
              <a:miter lim="400000"/>
            </a:ln>
          </a:insideV>
        </a:tcBdr>
        <a:fill>
          <a:noFill/>
        </a:fill>
      </a:tcStyle>
    </a:wholeTbl>
    <a:band2H>
      <a:tcTxStyle/>
      <a:tcStyle>
        <a:tcBdr/>
        <a:fill>
          <a:solidFill>
            <a:srgbClr val="E3E5E8"/>
          </a:solidFill>
        </a:fill>
      </a:tcStyle>
    </a:band2H>
    <a:firstCol>
      <a:tcTxStyle b="on" i="off">
        <a:font>
          <a:latin typeface="Helvetica Neue"/>
          <a:ea typeface="Helvetica Neue"/>
          <a:cs typeface="Helvetica Neue"/>
        </a:font>
        <a:srgbClr val="000000"/>
      </a:tcTxStyle>
      <a:tcStyle>
        <a:tcBdr>
          <a:left>
            <a:ln w="12700" cap="flat">
              <a:solidFill>
                <a:srgbClr val="000000"/>
              </a:solidFill>
              <a:prstDash val="solid"/>
              <a:miter lim="400000"/>
            </a:ln>
          </a:left>
          <a:right>
            <a:ln w="25400" cap="flat">
              <a:solidFill>
                <a:srgbClr val="000000"/>
              </a:solidFill>
              <a:prstDash val="solid"/>
              <a:miter lim="400000"/>
            </a:ln>
          </a:right>
          <a:top>
            <a:ln w="12700" cap="flat">
              <a:solidFill>
                <a:srgbClr val="536773"/>
              </a:solidFill>
              <a:prstDash val="solid"/>
              <a:miter lim="400000"/>
            </a:ln>
          </a:top>
          <a:bottom>
            <a:ln w="12700" cap="flat">
              <a:solidFill>
                <a:srgbClr val="536773"/>
              </a:solidFill>
              <a:prstDash val="solid"/>
              <a:miter lim="400000"/>
            </a:ln>
          </a:bottom>
          <a:insideH>
            <a:ln w="12700" cap="flat">
              <a:solidFill>
                <a:srgbClr val="536773"/>
              </a:solidFill>
              <a:prstDash val="solid"/>
              <a:miter lim="400000"/>
            </a:ln>
          </a:insideH>
          <a:insideV>
            <a:ln w="12700" cap="flat">
              <a:solidFill>
                <a:srgbClr val="536773"/>
              </a:solidFill>
              <a:prstDash val="solid"/>
              <a:miter lim="400000"/>
            </a:ln>
          </a:insideV>
        </a:tcBdr>
        <a:fill>
          <a:noFill/>
        </a:fill>
      </a:tcStyle>
    </a:firstCol>
    <a:lastRow>
      <a:tcTxStyle b="off" i="off">
        <a:font>
          <a:latin typeface="Helvetica Neue"/>
          <a:ea typeface="Helvetica Neue"/>
          <a:cs typeface="Helvetica Neue"/>
        </a:font>
        <a:srgbClr val="000000"/>
      </a:tcTxStyle>
      <a:tcStyle>
        <a:tcBdr>
          <a:left>
            <a:ln w="12700" cap="flat">
              <a:solidFill>
                <a:srgbClr val="536773"/>
              </a:solidFill>
              <a:prstDash val="solid"/>
              <a:miter lim="400000"/>
            </a:ln>
          </a:left>
          <a:right>
            <a:ln w="12700" cap="flat">
              <a:solidFill>
                <a:srgbClr val="536773"/>
              </a:solidFill>
              <a:prstDash val="solid"/>
              <a:miter lim="400000"/>
            </a:ln>
          </a:right>
          <a:top>
            <a:ln w="38100" cap="flat">
              <a:solidFill>
                <a:srgbClr val="000000"/>
              </a:solidFill>
              <a:prstDash val="solid"/>
              <a:miter lim="400000"/>
            </a:ln>
          </a:top>
          <a:bottom>
            <a:ln w="12700" cap="flat">
              <a:solidFill>
                <a:srgbClr val="000000"/>
              </a:solidFill>
              <a:prstDash val="solid"/>
              <a:miter lim="400000"/>
            </a:ln>
          </a:bottom>
          <a:insideH>
            <a:ln w="12700" cap="flat">
              <a:solidFill>
                <a:srgbClr val="536773"/>
              </a:solidFill>
              <a:prstDash val="solid"/>
              <a:miter lim="400000"/>
            </a:ln>
          </a:insideH>
          <a:insideV>
            <a:ln w="12700" cap="flat">
              <a:solidFill>
                <a:srgbClr val="536773"/>
              </a:solidFill>
              <a:prstDash val="solid"/>
              <a:miter lim="400000"/>
            </a:ln>
          </a:insideV>
        </a:tcBdr>
        <a:fill>
          <a:noFill/>
        </a:fill>
      </a:tcStyle>
    </a:lastRow>
    <a:firstRow>
      <a:tcTxStyle b="on" i="off">
        <a:font>
          <a:latin typeface="Helvetica Neue"/>
          <a:ea typeface="Helvetica Neue"/>
          <a:cs typeface="Helvetica Neue"/>
        </a:font>
        <a:srgbClr val="000000"/>
      </a:tcTxStyle>
      <a:tcStyle>
        <a:tcBdr>
          <a:left>
            <a:ln w="12700" cap="flat">
              <a:solidFill>
                <a:srgbClr val="536773"/>
              </a:solidFill>
              <a:prstDash val="solid"/>
              <a:miter lim="400000"/>
            </a:ln>
          </a:left>
          <a:right>
            <a:ln w="12700" cap="flat">
              <a:solidFill>
                <a:srgbClr val="536773"/>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536773"/>
              </a:solidFill>
              <a:prstDash val="solid"/>
              <a:miter lim="400000"/>
            </a:ln>
          </a:insideH>
          <a:insideV>
            <a:ln w="12700" cap="flat">
              <a:solidFill>
                <a:srgbClr val="536773"/>
              </a:solidFill>
              <a:prstDash val="solid"/>
              <a:miter lim="400000"/>
            </a:ln>
          </a:insideV>
        </a:tcBdr>
        <a:fill>
          <a:solidFill>
            <a:schemeClr val="accent1">
              <a:lumOff val="16847"/>
            </a:schemeClr>
          </a:solidFill>
        </a:fill>
      </a:tcStyle>
    </a:firstRow>
  </a:tblStyle>
  <a:tblStyle styleId="{EEE7283C-3CF3-47DC-8721-378D4A62B228}" styleName="">
    <a:tblBg/>
    <a:wholeTbl>
      <a:tcTxStyle b="off" i="off">
        <a:font>
          <a:latin typeface="Helvetica Neue"/>
          <a:ea typeface="Helvetica Neue"/>
          <a:cs typeface="Helvetica Neue"/>
        </a:font>
        <a:srgbClr val="000000"/>
      </a:tcTxStyle>
      <a:tcStyle>
        <a:tcBdr>
          <a:left>
            <a:ln w="12700" cap="flat">
              <a:solidFill>
                <a:srgbClr val="838383"/>
              </a:solidFill>
              <a:prstDash val="solid"/>
              <a:miter lim="400000"/>
            </a:ln>
          </a:left>
          <a:right>
            <a:ln w="12700" cap="flat">
              <a:solidFill>
                <a:srgbClr val="838383"/>
              </a:solidFill>
              <a:prstDash val="solid"/>
              <a:miter lim="400000"/>
            </a:ln>
          </a:right>
          <a:top>
            <a:ln w="12700" cap="flat">
              <a:solidFill>
                <a:srgbClr val="838383"/>
              </a:solidFill>
              <a:prstDash val="solid"/>
              <a:miter lim="400000"/>
            </a:ln>
          </a:top>
          <a:bottom>
            <a:ln w="12700" cap="flat">
              <a:solidFill>
                <a:srgbClr val="838383"/>
              </a:solidFill>
              <a:prstDash val="solid"/>
              <a:miter lim="400000"/>
            </a:ln>
          </a:bottom>
          <a:insideH>
            <a:ln w="12700" cap="flat">
              <a:solidFill>
                <a:srgbClr val="838383"/>
              </a:solidFill>
              <a:prstDash val="solid"/>
              <a:miter lim="400000"/>
            </a:ln>
          </a:insideH>
          <a:insideV>
            <a:ln w="12700" cap="flat">
              <a:solidFill>
                <a:srgbClr val="838383"/>
              </a:solidFill>
              <a:prstDash val="solid"/>
              <a:miter lim="400000"/>
            </a:ln>
          </a:insideV>
        </a:tcBdr>
        <a:fill>
          <a:noFill/>
        </a:fill>
      </a:tcStyle>
    </a:wholeTbl>
    <a:band2H>
      <a:tcTxStyle/>
      <a:tcStyle>
        <a:tcBdr/>
        <a:fill>
          <a:solidFill>
            <a:srgbClr val="EDEEEE"/>
          </a:solidFill>
        </a:fill>
      </a:tcStyle>
    </a:band2H>
    <a:firstCol>
      <a:tcTxStyle b="off" i="off">
        <a:font>
          <a:latin typeface="Helvetica Neue Medium"/>
          <a:ea typeface="Helvetica Neue Medium"/>
          <a:cs typeface="Helvetica Neue Medium"/>
        </a:font>
        <a:srgbClr val="000000"/>
      </a:tcTxStyle>
      <a:tcStyle>
        <a:tcBdr>
          <a:left>
            <a:ln w="12700" cap="flat">
              <a:solidFill>
                <a:srgbClr val="4D4D4D"/>
              </a:solidFill>
              <a:prstDash val="solid"/>
              <a:miter lim="400000"/>
            </a:ln>
          </a:left>
          <a:right>
            <a:ln w="12700" cap="flat">
              <a:solidFill>
                <a:srgbClr val="808080"/>
              </a:solidFill>
              <a:prstDash val="solid"/>
              <a:miter lim="400000"/>
            </a:ln>
          </a:right>
          <a:top>
            <a:ln w="12700" cap="flat">
              <a:solidFill>
                <a:srgbClr val="808080"/>
              </a:solidFill>
              <a:prstDash val="solid"/>
              <a:miter lim="400000"/>
            </a:ln>
          </a:top>
          <a:bottom>
            <a:ln w="12700" cap="flat">
              <a:solidFill>
                <a:srgbClr val="808080"/>
              </a:solidFill>
              <a:prstDash val="solid"/>
              <a:miter lim="400000"/>
            </a:ln>
          </a:bottom>
          <a:insideH>
            <a:ln w="12700" cap="flat">
              <a:solidFill>
                <a:srgbClr val="808080"/>
              </a:solidFill>
              <a:prstDash val="solid"/>
              <a:miter lim="400000"/>
            </a:ln>
          </a:insideH>
          <a:insideV>
            <a:ln w="12700" cap="flat">
              <a:solidFill>
                <a:srgbClr val="808080"/>
              </a:solidFill>
              <a:prstDash val="solid"/>
              <a:miter lim="400000"/>
            </a:ln>
          </a:insideV>
        </a:tcBdr>
        <a:fill>
          <a:solidFill>
            <a:srgbClr val="88FA4F"/>
          </a:solidFill>
        </a:fill>
      </a:tcStyle>
    </a:firstCol>
    <a:lastRow>
      <a:tcTxStyle b="off" i="off">
        <a:font>
          <a:latin typeface="Helvetica Neue"/>
          <a:ea typeface="Helvetica Neue"/>
          <a:cs typeface="Helvetica Neue"/>
        </a:font>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38100" cap="flat">
              <a:solidFill>
                <a:schemeClr val="accent3"/>
              </a:solidFill>
              <a:prstDash val="solid"/>
              <a:miter lim="400000"/>
            </a:ln>
          </a:top>
          <a:bottom>
            <a:ln w="12700" cap="flat">
              <a:solidFill>
                <a:srgbClr val="4D4D4D"/>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noFill/>
        </a:fill>
      </a:tcStyle>
    </a:lastRow>
    <a:firstRow>
      <a:tcTxStyle b="off" i="off">
        <a:font>
          <a:latin typeface="Helvetica Neue Medium"/>
          <a:ea typeface="Helvetica Neue Medium"/>
          <a:cs typeface="Helvetica Neue Medium"/>
        </a:font>
        <a:srgbClr val="000000"/>
      </a:tcTxStyle>
      <a:tcStyle>
        <a:tcBdr>
          <a:left>
            <a:ln w="12700" cap="flat">
              <a:solidFill>
                <a:srgbClr val="4D4D4D"/>
              </a:solidFill>
              <a:prstDash val="solid"/>
              <a:miter lim="400000"/>
            </a:ln>
          </a:left>
          <a:right>
            <a:ln w="12700" cap="flat">
              <a:solidFill>
                <a:srgbClr val="4D4D4D"/>
              </a:solidFill>
              <a:prstDash val="solid"/>
              <a:miter lim="400000"/>
            </a:ln>
          </a:right>
          <a:top>
            <a:ln w="12700" cap="flat">
              <a:solidFill>
                <a:srgbClr val="4D4D4D"/>
              </a:solidFill>
              <a:prstDash val="solid"/>
              <a:miter lim="400000"/>
            </a:ln>
          </a:top>
          <a:bottom>
            <a:ln w="12700" cap="flat">
              <a:solidFill>
                <a:srgbClr val="4D4D4D"/>
              </a:solidFill>
              <a:prstDash val="solid"/>
              <a:miter lim="400000"/>
            </a:ln>
          </a:bottom>
          <a:insideH>
            <a:ln w="12700" cap="flat">
              <a:solidFill>
                <a:srgbClr val="4D4D4D"/>
              </a:solidFill>
              <a:prstDash val="solid"/>
              <a:miter lim="400000"/>
            </a:ln>
          </a:insideH>
          <a:insideV>
            <a:ln w="12700" cap="flat">
              <a:solidFill>
                <a:srgbClr val="4D4D4D"/>
              </a:solidFill>
              <a:prstDash val="solid"/>
              <a:miter lim="400000"/>
            </a:ln>
          </a:insideV>
        </a:tcBdr>
        <a:fill>
          <a:solidFill>
            <a:srgbClr val="60D937"/>
          </a:solidFill>
        </a:fill>
      </a:tcStyle>
    </a:firstRow>
  </a:tblStyle>
  <a:tblStyle styleId="{CF821DB8-F4EB-4A41-A1BA-3FCAFE7338EE}" styleName="">
    <a:tblBg/>
    <a:wholeTbl>
      <a:tcTxStyle b="off" i="off">
        <a:font>
          <a:latin typeface="Helvetica Neue"/>
          <a:ea typeface="Helvetica Neue"/>
          <a:cs typeface="Helvetica Neue"/>
        </a:font>
        <a:srgbClr val="000000"/>
      </a:tcTxStyle>
      <a:tcStyle>
        <a:tcBdr>
          <a:left>
            <a:ln w="12700" cap="flat">
              <a:solidFill>
                <a:srgbClr val="5B5A5A"/>
              </a:solidFill>
              <a:prstDash val="solid"/>
              <a:miter lim="400000"/>
            </a:ln>
          </a:left>
          <a:right>
            <a:ln w="12700" cap="flat">
              <a:solidFill>
                <a:srgbClr val="5B5A5A"/>
              </a:solidFill>
              <a:prstDash val="solid"/>
              <a:miter lim="400000"/>
            </a:ln>
          </a:right>
          <a:top>
            <a:ln w="12700" cap="flat">
              <a:solidFill>
                <a:srgbClr val="5B5A5A"/>
              </a:solidFill>
              <a:prstDash val="solid"/>
              <a:miter lim="400000"/>
            </a:ln>
          </a:top>
          <a:bottom>
            <a:ln w="12700" cap="flat">
              <a:solidFill>
                <a:srgbClr val="5B5A5A"/>
              </a:solidFill>
              <a:prstDash val="solid"/>
              <a:miter lim="400000"/>
            </a:ln>
          </a:bottom>
          <a:insideH>
            <a:ln w="12700" cap="flat">
              <a:solidFill>
                <a:srgbClr val="5B5A5A"/>
              </a:solidFill>
              <a:prstDash val="solid"/>
              <a:miter lim="400000"/>
            </a:ln>
          </a:insideH>
          <a:insideV>
            <a:ln w="12700" cap="flat">
              <a:solidFill>
                <a:srgbClr val="5B5A5A"/>
              </a:solidFill>
              <a:prstDash val="solid"/>
              <a:miter lim="400000"/>
            </a:ln>
          </a:insideV>
        </a:tcBdr>
        <a:fill>
          <a:solidFill>
            <a:srgbClr val="FAF7E9"/>
          </a:solidFill>
        </a:fill>
      </a:tcStyle>
    </a:wholeTbl>
    <a:band2H>
      <a:tcTxStyle/>
      <a:tcStyle>
        <a:tcBdr/>
        <a:fill>
          <a:solidFill>
            <a:schemeClr val="accent4">
              <a:hueOff val="348544"/>
              <a:lumOff val="7139"/>
            </a:schemeClr>
          </a:solidFill>
        </a:fill>
      </a:tcStyle>
    </a:band2H>
    <a:firstCol>
      <a:tcTxStyle b="off" i="off">
        <a:font>
          <a:latin typeface="Helvetica Neue Medium"/>
          <a:ea typeface="Helvetica Neue Medium"/>
          <a:cs typeface="Helvetica Neue Medium"/>
        </a:font>
        <a:srgbClr val="000000"/>
      </a:tcTxStyle>
      <a:tcStyle>
        <a:tcBdr>
          <a:left>
            <a:ln w="12700" cap="flat">
              <a:solidFill>
                <a:srgbClr val="5B5A5A"/>
              </a:solidFill>
              <a:prstDash val="solid"/>
              <a:miter lim="400000"/>
            </a:ln>
          </a:left>
          <a:right>
            <a:ln w="12700" cap="flat">
              <a:solidFill>
                <a:srgbClr val="5B5A5A"/>
              </a:solidFill>
              <a:prstDash val="solid"/>
              <a:miter lim="400000"/>
            </a:ln>
          </a:right>
          <a:top>
            <a:ln w="12700" cap="flat">
              <a:solidFill>
                <a:srgbClr val="5B5A5A"/>
              </a:solidFill>
              <a:prstDash val="solid"/>
              <a:miter lim="400000"/>
            </a:ln>
          </a:top>
          <a:bottom>
            <a:ln w="12700" cap="flat">
              <a:solidFill>
                <a:srgbClr val="5B5A5A"/>
              </a:solidFill>
              <a:prstDash val="solid"/>
              <a:miter lim="400000"/>
            </a:ln>
          </a:bottom>
          <a:insideH>
            <a:ln w="12700" cap="flat">
              <a:solidFill>
                <a:srgbClr val="5B5A5A"/>
              </a:solidFill>
              <a:prstDash val="solid"/>
              <a:miter lim="400000"/>
            </a:ln>
          </a:insideH>
          <a:insideV>
            <a:ln w="12700" cap="flat">
              <a:solidFill>
                <a:srgbClr val="5B5A5A"/>
              </a:solidFill>
              <a:prstDash val="solid"/>
              <a:miter lim="400000"/>
            </a:ln>
          </a:insideV>
        </a:tcBdr>
        <a:fill>
          <a:solidFill>
            <a:srgbClr val="F8BB00"/>
          </a:solidFill>
        </a:fill>
      </a:tcStyle>
    </a:firstCol>
    <a:lastRow>
      <a:tcTxStyle b="off" i="off">
        <a:font>
          <a:latin typeface="Helvetica Neue Medium"/>
          <a:ea typeface="Helvetica Neue Medium"/>
          <a:cs typeface="Helvetica Neue Medium"/>
        </a:font>
        <a:srgbClr val="000000"/>
      </a:tcTxStyle>
      <a:tcStyle>
        <a:tcBdr>
          <a:left>
            <a:ln w="12700" cap="flat">
              <a:solidFill>
                <a:srgbClr val="5B5A5A"/>
              </a:solidFill>
              <a:prstDash val="solid"/>
              <a:miter lim="400000"/>
            </a:ln>
          </a:left>
          <a:right>
            <a:ln w="12700" cap="flat">
              <a:solidFill>
                <a:srgbClr val="5B5A5A"/>
              </a:solidFill>
              <a:prstDash val="solid"/>
              <a:miter lim="400000"/>
            </a:ln>
          </a:right>
          <a:top>
            <a:ln w="38100" cap="flat">
              <a:solidFill>
                <a:srgbClr val="F8BA00"/>
              </a:solidFill>
              <a:prstDash val="solid"/>
              <a:miter lim="400000"/>
            </a:ln>
          </a:top>
          <a:bottom>
            <a:ln w="12700" cap="flat">
              <a:solidFill>
                <a:srgbClr val="5B5A5A"/>
              </a:solidFill>
              <a:prstDash val="solid"/>
              <a:miter lim="400000"/>
            </a:ln>
          </a:bottom>
          <a:insideH>
            <a:ln w="12700" cap="flat">
              <a:solidFill>
                <a:srgbClr val="5B5A5A"/>
              </a:solidFill>
              <a:prstDash val="solid"/>
              <a:miter lim="400000"/>
            </a:ln>
          </a:insideH>
          <a:insideV>
            <a:ln w="12700" cap="flat">
              <a:solidFill>
                <a:srgbClr val="5B5A5A"/>
              </a:solidFill>
              <a:prstDash val="solid"/>
              <a:miter lim="400000"/>
            </a:ln>
          </a:insideV>
        </a:tcBdr>
        <a:fill>
          <a:solidFill>
            <a:srgbClr val="FAF7E9"/>
          </a:solidFill>
        </a:fill>
      </a:tcStyle>
    </a:lastRow>
    <a:firstRow>
      <a:tcTxStyle b="off" i="off">
        <a:font>
          <a:latin typeface="Helvetica Neue Medium"/>
          <a:ea typeface="Helvetica Neue Medium"/>
          <a:cs typeface="Helvetica Neue Medium"/>
        </a:font>
        <a:srgbClr val="000000"/>
      </a:tcTxStyle>
      <a:tcStyle>
        <a:tcBdr>
          <a:left>
            <a:ln w="12700" cap="flat">
              <a:solidFill>
                <a:srgbClr val="5B5A5A"/>
              </a:solidFill>
              <a:prstDash val="solid"/>
              <a:miter lim="400000"/>
            </a:ln>
          </a:left>
          <a:right>
            <a:ln w="12700" cap="flat">
              <a:solidFill>
                <a:srgbClr val="5B5A5A"/>
              </a:solidFill>
              <a:prstDash val="solid"/>
              <a:miter lim="400000"/>
            </a:ln>
          </a:right>
          <a:top>
            <a:ln w="12700" cap="flat">
              <a:solidFill>
                <a:srgbClr val="5B5A5A"/>
              </a:solidFill>
              <a:prstDash val="solid"/>
              <a:miter lim="400000"/>
            </a:ln>
          </a:top>
          <a:bottom>
            <a:ln w="12700" cap="flat">
              <a:solidFill>
                <a:srgbClr val="5B5A5A"/>
              </a:solidFill>
              <a:prstDash val="solid"/>
              <a:miter lim="400000"/>
            </a:ln>
          </a:bottom>
          <a:insideH>
            <a:ln w="12700" cap="flat">
              <a:solidFill>
                <a:srgbClr val="5B5A5A"/>
              </a:solidFill>
              <a:prstDash val="solid"/>
              <a:miter lim="400000"/>
            </a:ln>
          </a:insideH>
          <a:insideV>
            <a:ln w="12700" cap="flat">
              <a:solidFill>
                <a:srgbClr val="5B5A5A"/>
              </a:solidFill>
              <a:prstDash val="solid"/>
              <a:miter lim="400000"/>
            </a:ln>
          </a:insideV>
        </a:tcBdr>
        <a:fill>
          <a:solidFill>
            <a:srgbClr val="FF9400"/>
          </a:solidFill>
        </a:fill>
      </a:tcStyle>
    </a:firstRow>
  </a:tblStyle>
  <a:tblStyle styleId="{33BA23B1-9221-436E-865A-0063620EA4FD}" styleName="">
    <a:tblBg/>
    <a:wholeTbl>
      <a:tcTxStyle b="off" i="off">
        <a:font>
          <a:latin typeface="Helvetica Neue"/>
          <a:ea typeface="Helvetica Neue"/>
          <a:cs typeface="Helvetica Neue"/>
        </a:font>
        <a:srgbClr val="000000"/>
      </a:tcTxStyle>
      <a:tcStyle>
        <a:tcBdr>
          <a:left>
            <a:ln w="12700" cap="flat">
              <a:solidFill>
                <a:srgbClr val="464646"/>
              </a:solidFill>
              <a:prstDash val="solid"/>
              <a:miter lim="400000"/>
            </a:ln>
          </a:left>
          <a:right>
            <a:ln w="12700" cap="flat">
              <a:solidFill>
                <a:srgbClr val="464646"/>
              </a:solidFill>
              <a:prstDash val="solid"/>
              <a:miter lim="400000"/>
            </a:ln>
          </a:right>
          <a:top>
            <a:ln w="12700" cap="flat">
              <a:solidFill>
                <a:srgbClr val="464646"/>
              </a:solidFill>
              <a:prstDash val="solid"/>
              <a:miter lim="400000"/>
            </a:ln>
          </a:top>
          <a:bottom>
            <a:ln w="12700" cap="flat">
              <a:solidFill>
                <a:srgbClr val="464646"/>
              </a:solidFill>
              <a:prstDash val="solid"/>
              <a:miter lim="400000"/>
            </a:ln>
          </a:bottom>
          <a:insideH>
            <a:ln w="12700" cap="flat">
              <a:solidFill>
                <a:srgbClr val="464646"/>
              </a:solidFill>
              <a:prstDash val="solid"/>
              <a:miter lim="400000"/>
            </a:ln>
          </a:insideH>
          <a:insideV>
            <a:ln w="12700" cap="flat">
              <a:solidFill>
                <a:srgbClr val="464646"/>
              </a:solidFill>
              <a:prstDash val="solid"/>
              <a:miter lim="400000"/>
            </a:ln>
          </a:insideV>
        </a:tcBdr>
        <a:fill>
          <a:noFill/>
        </a:fill>
      </a:tcStyle>
    </a:wholeTbl>
    <a:band2H>
      <a:tcTxStyle/>
      <a:tcStyle>
        <a:tcBdr/>
        <a:fill>
          <a:solidFill>
            <a:srgbClr val="D4D5D5"/>
          </a:solidFill>
        </a:fill>
      </a:tcStyle>
    </a:band2H>
    <a:firstCol>
      <a:tcTxStyle b="on" i="off">
        <a:font>
          <a:latin typeface="Helvetica Neue"/>
          <a:ea typeface="Helvetica Neue"/>
          <a:cs typeface="Helvetica Neue"/>
        </a:font>
        <a:srgbClr val="FFFFFF"/>
      </a:tcTxStyle>
      <a:tcStyle>
        <a:tcBdr>
          <a:left>
            <a:ln w="12700" cap="flat">
              <a:solidFill>
                <a:srgbClr val="5E5E5E"/>
              </a:solidFill>
              <a:prstDash val="solid"/>
              <a:miter lim="400000"/>
            </a:ln>
          </a:left>
          <a:right>
            <a:ln w="12700" cap="flat">
              <a:solidFill>
                <a:srgbClr val="A6AAA9"/>
              </a:solidFill>
              <a:prstDash val="solid"/>
              <a:miter lim="400000"/>
            </a:ln>
          </a:right>
          <a:top>
            <a:ln w="12700" cap="flat">
              <a:solidFill>
                <a:srgbClr val="C3C3C3"/>
              </a:solidFill>
              <a:prstDash val="solid"/>
              <a:miter lim="400000"/>
            </a:ln>
          </a:top>
          <a:bottom>
            <a:ln w="12700" cap="flat">
              <a:solidFill>
                <a:srgbClr val="C3C3C3"/>
              </a:solidFill>
              <a:prstDash val="solid"/>
              <a:miter lim="400000"/>
            </a:ln>
          </a:bottom>
          <a:insideH>
            <a:ln w="12700" cap="flat">
              <a:solidFill>
                <a:srgbClr val="C3C3C3"/>
              </a:solidFill>
              <a:prstDash val="solid"/>
              <a:miter lim="400000"/>
            </a:ln>
          </a:insideH>
          <a:insideV>
            <a:ln w="12700" cap="flat">
              <a:solidFill>
                <a:srgbClr val="C3C3C3"/>
              </a:solidFill>
              <a:prstDash val="solid"/>
              <a:miter lim="400000"/>
            </a:ln>
          </a:insideV>
        </a:tcBdr>
        <a:fill>
          <a:solidFill>
            <a:srgbClr val="CB2A7B"/>
          </a:solidFill>
        </a:fill>
      </a:tcStyle>
    </a:firstCol>
    <a:lastRow>
      <a:tcTxStyle b="on" i="off">
        <a:font>
          <a:latin typeface="Helvetica Neue"/>
          <a:ea typeface="Helvetica Neue"/>
          <a:cs typeface="Helvetica Neue"/>
        </a:font>
        <a:srgbClr val="000000"/>
      </a:tcTxStyle>
      <a:tcStyle>
        <a:tcBdr>
          <a:left>
            <a:ln w="12700" cap="flat">
              <a:solidFill>
                <a:srgbClr val="5E5E5E"/>
              </a:solidFill>
              <a:prstDash val="solid"/>
              <a:miter lim="400000"/>
            </a:ln>
          </a:left>
          <a:right>
            <a:ln w="12700" cap="flat">
              <a:solidFill>
                <a:srgbClr val="5E5E5E"/>
              </a:solidFill>
              <a:prstDash val="solid"/>
              <a:miter lim="400000"/>
            </a:ln>
          </a:right>
          <a:top>
            <a:ln w="38100" cap="flat">
              <a:solidFill>
                <a:srgbClr val="CB297B"/>
              </a:solidFill>
              <a:prstDash val="solid"/>
              <a:miter lim="400000"/>
            </a:ln>
          </a:top>
          <a:bottom>
            <a:ln w="12700" cap="flat">
              <a:solidFill>
                <a:srgbClr val="5E5E5E"/>
              </a:solidFill>
              <a:prstDash val="solid"/>
              <a:miter lim="400000"/>
            </a:ln>
          </a:bottom>
          <a:insideH>
            <a:ln w="12700" cap="flat">
              <a:solidFill>
                <a:srgbClr val="5E5E5E"/>
              </a:solidFill>
              <a:prstDash val="solid"/>
              <a:miter lim="400000"/>
            </a:ln>
          </a:insideH>
          <a:insideV>
            <a:ln w="12700" cap="flat">
              <a:solidFill>
                <a:srgbClr val="5E5E5E"/>
              </a:solidFill>
              <a:prstDash val="solid"/>
              <a:miter lim="400000"/>
            </a:ln>
          </a:insideV>
        </a:tcBdr>
        <a:fill>
          <a:solidFill>
            <a:srgbClr val="FFFFFF"/>
          </a:solidFill>
        </a:fill>
      </a:tcStyle>
    </a:lastRow>
    <a:firstRow>
      <a:tcTxStyle b="on" i="off">
        <a:font>
          <a:latin typeface="Helvetica Neue"/>
          <a:ea typeface="Helvetica Neue"/>
          <a:cs typeface="Helvetica Neue"/>
        </a:font>
        <a:srgbClr val="FFFFFF"/>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5E5E5E"/>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rgbClr val="991A5F"/>
          </a:solidFill>
        </a:fill>
      </a:tcStyle>
    </a:firstRow>
  </a:tblStyle>
  <a:tblStyle styleId="{2708684C-4D16-4618-839F-0558EEFCDFE6}" styleName="">
    <a:tblBg/>
    <a:wholeTbl>
      <a:tcTxStyle b="off" i="off">
        <a:font>
          <a:latin typeface="Helvetica Neue"/>
          <a:ea typeface="Helvetica Neue"/>
          <a:cs typeface="Helvetica Neue"/>
        </a:font>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prstDash val="solid"/>
              <a:miter lim="400000"/>
            </a:ln>
          </a:insideV>
        </a:tcBdr>
        <a:fill>
          <a:noFill/>
        </a:fill>
      </a:tcStyle>
    </a:wholeTbl>
    <a:band2H>
      <a:tcTxStyle/>
      <a:tcStyle>
        <a:tcBdr/>
        <a:fill>
          <a:solidFill>
            <a:srgbClr val="EDEEEE"/>
          </a:solidFill>
        </a:fill>
      </a:tcStyle>
    </a:band2H>
    <a:firstCol>
      <a:tcTxStyle b="on" i="off">
        <a:font>
          <a:latin typeface="Helvetica Neue"/>
          <a:ea typeface="Helvetica Neue"/>
          <a:cs typeface="Helvetica Neue"/>
        </a:font>
        <a:srgbClr val="000000"/>
      </a:tcTxStyle>
      <a:tcStyle>
        <a:tcBdr>
          <a:left>
            <a:ln w="12700" cap="flat">
              <a:solidFill>
                <a:srgbClr val="6C6C6C"/>
              </a:solidFill>
              <a:prstDash val="solid"/>
              <a:miter lim="400000"/>
            </a:ln>
          </a:left>
          <a:right>
            <a:ln w="254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prstDash val="solid"/>
              <a:miter lim="400000"/>
            </a:ln>
          </a:insideV>
        </a:tcBdr>
        <a:fill>
          <a:noFill/>
        </a:fill>
      </a:tcStyle>
    </a:firstCol>
    <a:lastRow>
      <a:tcTxStyle b="on" i="off">
        <a:font>
          <a:latin typeface="Helvetica Neue"/>
          <a:ea typeface="Helvetica Neue"/>
          <a:cs typeface="Helvetica Neue"/>
        </a:font>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25400" cap="flat">
              <a:solidFill>
                <a:srgbClr val="000000"/>
              </a:solidFill>
              <a:prstDash val="solid"/>
              <a:miter lim="400000"/>
            </a:ln>
          </a:top>
          <a:bottom>
            <a:ln w="12700" cap="flat">
              <a:solidFill>
                <a:srgbClr val="6C6C6C"/>
              </a:solidFill>
              <a:prstDash val="solid"/>
              <a:miter lim="400000"/>
            </a:ln>
          </a:bottom>
          <a:insideH>
            <a:ln w="12700" cap="flat">
              <a:solidFill>
                <a:srgbClr val="000000"/>
              </a:solidFill>
              <a:custDash>
                <a:ds d="200000" sp="200000"/>
              </a:custDash>
              <a:miter lim="400000"/>
            </a:ln>
          </a:insideH>
          <a:insideV>
            <a:ln w="12700" cap="flat">
              <a:solidFill>
                <a:srgbClr val="000000"/>
              </a:solidFill>
              <a:prstDash val="solid"/>
              <a:miter lim="400000"/>
            </a:ln>
          </a:insideV>
        </a:tcBdr>
        <a:fill>
          <a:noFill/>
        </a:fill>
      </a:tcStyle>
    </a:lastRow>
    <a:firstRow>
      <a:tcTxStyle b="on" i="off">
        <a:font>
          <a:latin typeface="Helvetica Neue"/>
          <a:ea typeface="Helvetica Neue"/>
          <a:cs typeface="Helvetica Neue"/>
        </a:font>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6C6C6C"/>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D6DCE0"/>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2832" autoAdjust="0"/>
    <p:restoredTop sz="89407" autoAdjust="0"/>
  </p:normalViewPr>
  <p:slideViewPr>
    <p:cSldViewPr snapToGrid="0" snapToObjects="1">
      <p:cViewPr varScale="1">
        <p:scale>
          <a:sx n="38" d="100"/>
          <a:sy n="38" d="100"/>
        </p:scale>
        <p:origin x="125" y="82"/>
      </p:cViewPr>
      <p:guideLst/>
    </p:cSldViewPr>
  </p:slideViewPr>
  <p:outlineViewPr>
    <p:cViewPr>
      <p:scale>
        <a:sx n="33" d="100"/>
        <a:sy n="33" d="100"/>
      </p:scale>
      <p:origin x="0" y="0"/>
    </p:cViewPr>
  </p:outlineViewPr>
  <p:notesTextViewPr>
    <p:cViewPr>
      <p:scale>
        <a:sx n="3" d="2"/>
        <a:sy n="3" d="2"/>
      </p:scale>
      <p:origin x="0" y="0"/>
    </p:cViewPr>
  </p:notesTextViewPr>
  <p:sorterViewPr>
    <p:cViewPr>
      <p:scale>
        <a:sx n="80" d="100"/>
        <a:sy n="80"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font" Target="fonts/font4.fntdata"/><Relationship Id="rId39" Type="http://schemas.openxmlformats.org/officeDocument/2006/relationships/font" Target="fonts/font17.fntdata"/><Relationship Id="rId21" Type="http://schemas.openxmlformats.org/officeDocument/2006/relationships/slide" Target="slides/slide20.xml"/><Relationship Id="rId34" Type="http://schemas.openxmlformats.org/officeDocument/2006/relationships/font" Target="fonts/font12.fntdata"/><Relationship Id="rId42" Type="http://schemas.openxmlformats.org/officeDocument/2006/relationships/font" Target="fonts/font20.fntdata"/><Relationship Id="rId47" Type="http://schemas.openxmlformats.org/officeDocument/2006/relationships/font" Target="fonts/font25.fntdata"/><Relationship Id="rId50" Type="http://schemas.openxmlformats.org/officeDocument/2006/relationships/font" Target="fonts/font28.fntdata"/><Relationship Id="rId55"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font" Target="fonts/font7.fntdata"/><Relationship Id="rId11" Type="http://schemas.openxmlformats.org/officeDocument/2006/relationships/slide" Target="slides/slide10.xml"/><Relationship Id="rId24" Type="http://schemas.openxmlformats.org/officeDocument/2006/relationships/font" Target="fonts/font2.fntdata"/><Relationship Id="rId32" Type="http://schemas.openxmlformats.org/officeDocument/2006/relationships/font" Target="fonts/font10.fntdata"/><Relationship Id="rId37" Type="http://schemas.openxmlformats.org/officeDocument/2006/relationships/font" Target="fonts/font15.fntdata"/><Relationship Id="rId40" Type="http://schemas.openxmlformats.org/officeDocument/2006/relationships/font" Target="fonts/font18.fntdata"/><Relationship Id="rId45" Type="http://schemas.openxmlformats.org/officeDocument/2006/relationships/font" Target="fonts/font23.fntdata"/><Relationship Id="rId53"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9.fntdata"/><Relationship Id="rId44" Type="http://schemas.openxmlformats.org/officeDocument/2006/relationships/font" Target="fonts/font22.fntdata"/><Relationship Id="rId52" Type="http://schemas.openxmlformats.org/officeDocument/2006/relationships/presProps" Target="presProps.xml"/><Relationship Id="rId60" Type="http://schemas.microsoft.com/office/2018/10/relationships/authors" Target="NUL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 Id="rId27" Type="http://schemas.openxmlformats.org/officeDocument/2006/relationships/font" Target="fonts/font5.fntdata"/><Relationship Id="rId30" Type="http://schemas.openxmlformats.org/officeDocument/2006/relationships/font" Target="fonts/font8.fntdata"/><Relationship Id="rId35" Type="http://schemas.openxmlformats.org/officeDocument/2006/relationships/font" Target="fonts/font13.fntdata"/><Relationship Id="rId43" Type="http://schemas.openxmlformats.org/officeDocument/2006/relationships/font" Target="fonts/font21.fntdata"/><Relationship Id="rId48" Type="http://schemas.openxmlformats.org/officeDocument/2006/relationships/font" Target="fonts/font26.fntdata"/><Relationship Id="rId8" Type="http://schemas.openxmlformats.org/officeDocument/2006/relationships/slide" Target="slides/slide7.xml"/><Relationship Id="rId51" Type="http://schemas.openxmlformats.org/officeDocument/2006/relationships/font" Target="fonts/font29.fntdata"/><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font" Target="fonts/font3.fntdata"/><Relationship Id="rId33" Type="http://schemas.openxmlformats.org/officeDocument/2006/relationships/font" Target="fonts/font11.fntdata"/><Relationship Id="rId38" Type="http://schemas.openxmlformats.org/officeDocument/2006/relationships/font" Target="fonts/font16.fntdata"/><Relationship Id="rId46" Type="http://schemas.openxmlformats.org/officeDocument/2006/relationships/font" Target="fonts/font24.fntdata"/><Relationship Id="rId20" Type="http://schemas.openxmlformats.org/officeDocument/2006/relationships/slide" Target="slides/slide19.xml"/><Relationship Id="rId41" Type="http://schemas.openxmlformats.org/officeDocument/2006/relationships/font" Target="fonts/font19.fntdata"/><Relationship Id="rId54"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font" Target="fonts/font1.fntdata"/><Relationship Id="rId28" Type="http://schemas.openxmlformats.org/officeDocument/2006/relationships/font" Target="fonts/font6.fntdata"/><Relationship Id="rId36" Type="http://schemas.openxmlformats.org/officeDocument/2006/relationships/font" Target="fonts/font14.fntdata"/><Relationship Id="rId49" Type="http://schemas.openxmlformats.org/officeDocument/2006/relationships/font" Target="fonts/font27.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50" name="Shape 150"/>
          <p:cNvSpPr>
            <a:spLocks noGrp="1" noRot="1" noChangeAspect="1"/>
          </p:cNvSpPr>
          <p:nvPr>
            <p:ph type="sldImg"/>
          </p:nvPr>
        </p:nvSpPr>
        <p:spPr>
          <a:xfrm>
            <a:off x="1143000" y="685800"/>
            <a:ext cx="4572000" cy="3429000"/>
          </a:xfrm>
          <a:prstGeom prst="rect">
            <a:avLst/>
          </a:prstGeom>
        </p:spPr>
        <p:txBody>
          <a:bodyPr/>
          <a:lstStyle/>
          <a:p>
            <a:endParaRPr dirty="0"/>
          </a:p>
        </p:txBody>
      </p:sp>
      <p:sp>
        <p:nvSpPr>
          <p:cNvPr id="151" name="Shape 151"/>
          <p:cNvSpPr>
            <a:spLocks noGrp="1"/>
          </p:cNvSpPr>
          <p:nvPr>
            <p:ph type="body" sz="quarter" idx="1"/>
          </p:nvPr>
        </p:nvSpPr>
        <p:spPr>
          <a:xfrm>
            <a:off x="914400" y="4343400"/>
            <a:ext cx="5029200" cy="4114800"/>
          </a:xfrm>
          <a:prstGeom prst="rect">
            <a:avLst/>
          </a:prstGeom>
        </p:spPr>
        <p:txBody>
          <a:bodyPr/>
          <a:lstStyle/>
          <a:p>
            <a:endParaRPr dirty="0"/>
          </a:p>
        </p:txBody>
      </p:sp>
    </p:spTree>
  </p:cSld>
  <p:clrMap bg1="lt1" tx1="dk1" bg2="lt2" tx2="dk2" accent1="accent1" accent2="accent2" accent3="accent3" accent4="accent4" accent5="accent5" accent6="accent6" hlink="hlink" folHlink="folHlink"/>
  <p:notesStyle>
    <a:lvl1pPr defTabSz="457200" latinLnBrk="0">
      <a:lnSpc>
        <a:spcPct val="117999"/>
      </a:lnSpc>
      <a:defRPr sz="2200" b="0" i="0">
        <a:latin typeface="Lato" panose="020F0502020204030203" pitchFamily="34" charset="0"/>
        <a:ea typeface="Lato" panose="020F0502020204030203" pitchFamily="34" charset="0"/>
        <a:cs typeface="Lato" panose="020F0502020204030203" pitchFamily="34" charset="0"/>
        <a:sym typeface="Helvetica Neue"/>
      </a:defRPr>
    </a:lvl1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Questions? Comments? Please e-mail the Woodson Center at info@woodsoncenter.org</a:t>
            </a:r>
          </a:p>
        </p:txBody>
      </p:sp>
    </p:spTree>
    <p:extLst>
      <p:ext uri="{BB962C8B-B14F-4D97-AF65-F5344CB8AC3E}">
        <p14:creationId xmlns:p14="http://schemas.microsoft.com/office/powerpoint/2010/main" val="180733497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defTabSz="457200" eaLnBrk="1" fontAlgn="auto" latinLnBrk="0" hangingPunct="1">
              <a:lnSpc>
                <a:spcPct val="117999"/>
              </a:lnSpc>
              <a:spcBef>
                <a:spcPts val="0"/>
              </a:spcBef>
              <a:spcAft>
                <a:spcPts val="0"/>
              </a:spcAft>
              <a:buClrTx/>
              <a:buSzTx/>
              <a:buFontTx/>
              <a:buNone/>
              <a:tabLst/>
              <a:defRPr/>
            </a:pPr>
            <a:r>
              <a:rPr lang="en-US" dirty="0"/>
              <a:t>https://archive.org/details/strongerkinshipo0000coxa/</a:t>
            </a:r>
          </a:p>
          <a:p>
            <a:endParaRPr lang="en-US" dirty="0"/>
          </a:p>
        </p:txBody>
      </p:sp>
    </p:spTree>
    <p:extLst>
      <p:ext uri="{BB962C8B-B14F-4D97-AF65-F5344CB8AC3E}">
        <p14:creationId xmlns:p14="http://schemas.microsoft.com/office/powerpoint/2010/main" val="74220895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defTabSz="457200" eaLnBrk="1" fontAlgn="auto" latinLnBrk="0" hangingPunct="1">
              <a:lnSpc>
                <a:spcPct val="117999"/>
              </a:lnSpc>
              <a:spcBef>
                <a:spcPts val="0"/>
              </a:spcBef>
              <a:spcAft>
                <a:spcPts val="0"/>
              </a:spcAft>
              <a:buClrTx/>
              <a:buSzTx/>
              <a:buFontTx/>
              <a:buNone/>
              <a:tabLst/>
              <a:defRPr/>
            </a:pPr>
            <a:r>
              <a:rPr lang="en-US" dirty="0"/>
              <a:t>https://archive.org/details/strongerkinshipo0000coxa/</a:t>
            </a:r>
          </a:p>
          <a:p>
            <a:endParaRPr lang="en-US" dirty="0"/>
          </a:p>
        </p:txBody>
      </p:sp>
    </p:spTree>
    <p:extLst>
      <p:ext uri="{BB962C8B-B14F-4D97-AF65-F5344CB8AC3E}">
        <p14:creationId xmlns:p14="http://schemas.microsoft.com/office/powerpoint/2010/main" val="369239762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defTabSz="457200" eaLnBrk="1" fontAlgn="auto" latinLnBrk="0" hangingPunct="1">
              <a:lnSpc>
                <a:spcPct val="117999"/>
              </a:lnSpc>
              <a:spcBef>
                <a:spcPts val="0"/>
              </a:spcBef>
              <a:spcAft>
                <a:spcPts val="0"/>
              </a:spcAft>
              <a:buClrTx/>
              <a:buSzTx/>
              <a:buFontTx/>
              <a:buNone/>
              <a:tabLst/>
              <a:defRPr/>
            </a:pPr>
            <a:r>
              <a:rPr lang="en-US" dirty="0"/>
              <a:t>https://archive.org/details/strongerkinshipo0000coxa/</a:t>
            </a:r>
          </a:p>
          <a:p>
            <a:endParaRPr lang="en-US" dirty="0"/>
          </a:p>
        </p:txBody>
      </p:sp>
    </p:spTree>
    <p:extLst>
      <p:ext uri="{BB962C8B-B14F-4D97-AF65-F5344CB8AC3E}">
        <p14:creationId xmlns:p14="http://schemas.microsoft.com/office/powerpoint/2010/main" val="43843531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defTabSz="457200" eaLnBrk="1" fontAlgn="auto" latinLnBrk="0" hangingPunct="1">
              <a:lnSpc>
                <a:spcPct val="117999"/>
              </a:lnSpc>
              <a:spcBef>
                <a:spcPts val="0"/>
              </a:spcBef>
              <a:spcAft>
                <a:spcPts val="0"/>
              </a:spcAft>
              <a:buClrTx/>
              <a:buSzTx/>
              <a:buFontTx/>
              <a:buNone/>
              <a:tabLst/>
              <a:defRPr/>
            </a:pPr>
            <a:r>
              <a:rPr lang="en-US" dirty="0"/>
              <a:t>https://archive.org/details/strongerkinshipo0000coxa/</a:t>
            </a:r>
          </a:p>
          <a:p>
            <a:endParaRPr lang="en-US" dirty="0"/>
          </a:p>
        </p:txBody>
      </p:sp>
    </p:spTree>
    <p:extLst>
      <p:ext uri="{BB962C8B-B14F-4D97-AF65-F5344CB8AC3E}">
        <p14:creationId xmlns:p14="http://schemas.microsoft.com/office/powerpoint/2010/main" val="221188215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defTabSz="457200" eaLnBrk="1" fontAlgn="auto" latinLnBrk="0" hangingPunct="1">
              <a:lnSpc>
                <a:spcPct val="117999"/>
              </a:lnSpc>
              <a:spcBef>
                <a:spcPts val="0"/>
              </a:spcBef>
              <a:spcAft>
                <a:spcPts val="0"/>
              </a:spcAft>
              <a:buClrTx/>
              <a:buSzTx/>
              <a:buFontTx/>
              <a:buNone/>
              <a:tabLst/>
              <a:defRPr/>
            </a:pPr>
            <a:r>
              <a:rPr lang="en-US" dirty="0"/>
              <a:t>https://archive.org/details/strongerkinshipo0000coxa/</a:t>
            </a:r>
          </a:p>
          <a:p>
            <a:endParaRPr lang="en-US" dirty="0"/>
          </a:p>
        </p:txBody>
      </p:sp>
    </p:spTree>
    <p:extLst>
      <p:ext uri="{BB962C8B-B14F-4D97-AF65-F5344CB8AC3E}">
        <p14:creationId xmlns:p14="http://schemas.microsoft.com/office/powerpoint/2010/main" val="355001723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https://www.facebook.com/coverthm</a:t>
            </a:r>
          </a:p>
          <a:p>
            <a:pPr marL="0" marR="0" lvl="0" indent="0" defTabSz="457200" eaLnBrk="1" fontAlgn="auto" latinLnBrk="0" hangingPunct="1">
              <a:lnSpc>
                <a:spcPct val="117999"/>
              </a:lnSpc>
              <a:spcBef>
                <a:spcPts val="0"/>
              </a:spcBef>
              <a:spcAft>
                <a:spcPts val="0"/>
              </a:spcAft>
              <a:buClrTx/>
              <a:buSzTx/>
              <a:buFontTx/>
              <a:buNone/>
              <a:tabLst/>
              <a:defRPr/>
            </a:pPr>
            <a:r>
              <a:rPr lang="en-US" dirty="0"/>
              <a:t>https://archive.org/details/strongerkinshipo0000coxa/</a:t>
            </a:r>
          </a:p>
          <a:p>
            <a:endParaRPr lang="en-US" dirty="0"/>
          </a:p>
          <a:p>
            <a:endParaRPr lang="en-US" dirty="0"/>
          </a:p>
          <a:p>
            <a:endParaRPr lang="en-US" dirty="0"/>
          </a:p>
        </p:txBody>
      </p:sp>
    </p:spTree>
    <p:extLst>
      <p:ext uri="{BB962C8B-B14F-4D97-AF65-F5344CB8AC3E}">
        <p14:creationId xmlns:p14="http://schemas.microsoft.com/office/powerpoint/2010/main" val="136149104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https://youtu.be/5zdZlMQQifA</a:t>
            </a:r>
          </a:p>
          <a:p>
            <a:endParaRPr lang="en-US"/>
          </a:p>
          <a:p>
            <a:r>
              <a:rPr lang="en-US"/>
              <a:t>COVERT </a:t>
            </a:r>
            <a:r>
              <a:rPr lang="en-US" dirty="0"/>
              <a:t>TOWNSHIP, Mich. (NEWSCHANNEL 3) - A tiny West Michigan town is shining in the national spotlight today, recognized for it's role in shaping history. The Covert community was so progressive back in the mid-1800's, that the decisions they were making when it comes to education weren't even legal. They were integrating children in schools from the very beginning. For Betty </a:t>
            </a:r>
            <a:r>
              <a:rPr lang="en-US" dirty="0" err="1"/>
              <a:t>Colombel</a:t>
            </a:r>
            <a:r>
              <a:rPr lang="en-US" dirty="0"/>
              <a:t>, her family history in Covert goes back to the very beginning. "They always lived here; my grandmother was born here, my mother was born here," she said. It's decisions made by Betty's family and others in the mid-1800's that have this small West Michigan town taking center stage across the country. “</a:t>
            </a:r>
          </a:p>
          <a:p>
            <a:endParaRPr lang="en-US" dirty="0"/>
          </a:p>
          <a:p>
            <a:r>
              <a:rPr lang="en-US" dirty="0"/>
              <a:t>For it to have been such a diverse community, even back in the 1800's when it wasn't even heard of, it's always been a very inclusive town," said Cathy Green, President of the Covert Historical Museum. For the last three years, the museum has been working closely with the Smithsonian, with artifacts and stories of the history of this town, now on display in Washington, D.C. "We gave a globe that was right across the street from the first schoolhouse, some pictures, and some books," Green said. </a:t>
            </a:r>
          </a:p>
          <a:p>
            <a:endParaRPr lang="en-US" dirty="0"/>
          </a:p>
          <a:p>
            <a:r>
              <a:rPr lang="en-US" dirty="0"/>
              <a:t>From the very beginning, there was no difference between black and white. Schools integrated from the start. "Actually it was illegal, I think I tell people tell them that come to visit that Covert had the ‘don't ask don't tell’ policy before the military, because the state didn't ask when they sent the census records in what the race was. They just listed the age and gender of the children. So they assumed all were white," said Covert Historical Museum Treasurer LaDonna Golden. While some say it was illegal, others say it was just leaving some information out. It was a bold choice that's paying off hundreds of years later. "It's always been natural to me because it's what </a:t>
            </a:r>
            <a:r>
              <a:rPr lang="en-US" dirty="0" err="1"/>
              <a:t>i</a:t>
            </a:r>
            <a:r>
              <a:rPr lang="en-US" dirty="0"/>
              <a:t> grew up with,“ </a:t>
            </a:r>
            <a:r>
              <a:rPr lang="en-US" dirty="0" err="1"/>
              <a:t>Colombel</a:t>
            </a:r>
            <a:r>
              <a:rPr lang="en-US" dirty="0"/>
              <a:t> said. "I can't imagine not being in the type of school system I was in." </a:t>
            </a:r>
          </a:p>
          <a:p>
            <a:endParaRPr lang="en-US" dirty="0"/>
          </a:p>
          <a:p>
            <a:r>
              <a:rPr lang="en-US" dirty="0"/>
              <a:t>"People back then and now had a clear understanding that if we are going to survive we all have to work together," Golden said. Golden says we could use of reminder of in our world today. One this group is eager to see on display in the nations capitol. "I think I'll probably get teary eyed. Just at the awesomeness of it. This is the community I grew up in, and look where we are now," Golden said. The ladies we spoke with Monday tell us they're in the early stages of organizing a charter bus trip to D.C. in the spring, so that anyone from the West Michigan area can see this display for themselves. Of course, you can visit here on Tuesdays and Fridays, from 1 to 4 p.m., free of charge.</a:t>
            </a:r>
          </a:p>
        </p:txBody>
      </p:sp>
    </p:spTree>
    <p:extLst>
      <p:ext uri="{BB962C8B-B14F-4D97-AF65-F5344CB8AC3E}">
        <p14:creationId xmlns:p14="http://schemas.microsoft.com/office/powerpoint/2010/main" val="227392182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defTabSz="457200" eaLnBrk="1" fontAlgn="auto" latinLnBrk="0" hangingPunct="1">
              <a:lnSpc>
                <a:spcPct val="117999"/>
              </a:lnSpc>
              <a:spcBef>
                <a:spcPts val="0"/>
              </a:spcBef>
              <a:spcAft>
                <a:spcPts val="0"/>
              </a:spcAft>
              <a:buClrTx/>
              <a:buSzTx/>
              <a:buFontTx/>
              <a:buNone/>
              <a:tabLst/>
              <a:defRPr/>
            </a:pPr>
            <a:r>
              <a:rPr lang="en-US" dirty="0"/>
              <a:t>https://archive.org/details/strongerkinshipo0000coxa/</a:t>
            </a:r>
          </a:p>
          <a:p>
            <a:endParaRPr lang="en-US" dirty="0"/>
          </a:p>
        </p:txBody>
      </p:sp>
    </p:spTree>
    <p:extLst>
      <p:ext uri="{BB962C8B-B14F-4D97-AF65-F5344CB8AC3E}">
        <p14:creationId xmlns:p14="http://schemas.microsoft.com/office/powerpoint/2010/main" val="92178324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defTabSz="457200" eaLnBrk="1" fontAlgn="auto" latinLnBrk="0" hangingPunct="1">
              <a:lnSpc>
                <a:spcPct val="117999"/>
              </a:lnSpc>
              <a:spcBef>
                <a:spcPts val="0"/>
              </a:spcBef>
              <a:spcAft>
                <a:spcPts val="0"/>
              </a:spcAft>
              <a:buClrTx/>
              <a:buSzTx/>
              <a:buFontTx/>
              <a:buNone/>
              <a:tabLst/>
              <a:defRPr/>
            </a:pPr>
            <a:r>
              <a:rPr lang="en-US" dirty="0"/>
              <a:t>https://archive.org/details/strongerkinshipo0000coxa/</a:t>
            </a:r>
          </a:p>
          <a:p>
            <a:endParaRPr lang="en-US" dirty="0"/>
          </a:p>
        </p:txBody>
      </p:sp>
    </p:spTree>
    <p:extLst>
      <p:ext uri="{BB962C8B-B14F-4D97-AF65-F5344CB8AC3E}">
        <p14:creationId xmlns:p14="http://schemas.microsoft.com/office/powerpoint/2010/main" val="255358744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https://www.facebook.com/coverthm</a:t>
            </a:r>
          </a:p>
        </p:txBody>
      </p:sp>
    </p:spTree>
    <p:extLst>
      <p:ext uri="{BB962C8B-B14F-4D97-AF65-F5344CB8AC3E}">
        <p14:creationId xmlns:p14="http://schemas.microsoft.com/office/powerpoint/2010/main" val="419577100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https://www.npr.org/2006/12/24/6670689/covert-michigan-a-history-in-black-and-white</a:t>
            </a:r>
          </a:p>
        </p:txBody>
      </p:sp>
    </p:spTree>
    <p:extLst>
      <p:ext uri="{BB962C8B-B14F-4D97-AF65-F5344CB8AC3E}">
        <p14:creationId xmlns:p14="http://schemas.microsoft.com/office/powerpoint/2010/main" val="86050615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sz="2200" b="0" i="0" u="none" strike="noStrike" dirty="0">
                <a:effectLst/>
                <a:sym typeface="Helvetica Neue"/>
              </a:rPr>
              <a:t>https://www.npr.org/2006/12/24/6670689/covert-michigan-a-history-in-black-and-white</a:t>
            </a:r>
            <a:endParaRPr lang="en-US" dirty="0"/>
          </a:p>
        </p:txBody>
      </p:sp>
    </p:spTree>
    <p:extLst>
      <p:ext uri="{BB962C8B-B14F-4D97-AF65-F5344CB8AC3E}">
        <p14:creationId xmlns:p14="http://schemas.microsoft.com/office/powerpoint/2010/main" val="289356826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https://www.npr.org/2006/12/24/6670689/covert-michigan-a-history-in-black-and-white</a:t>
            </a:r>
          </a:p>
          <a:p>
            <a:endParaRPr lang="en-US" dirty="0"/>
          </a:p>
          <a:p>
            <a:r>
              <a:rPr lang="en-US" dirty="0"/>
              <a:t>https://www.facebook.com/photo/?fbid=10210791171947924&amp;set=o.1611529812451826</a:t>
            </a:r>
          </a:p>
        </p:txBody>
      </p:sp>
    </p:spTree>
    <p:extLst>
      <p:ext uri="{BB962C8B-B14F-4D97-AF65-F5344CB8AC3E}">
        <p14:creationId xmlns:p14="http://schemas.microsoft.com/office/powerpoint/2010/main" val="217220767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defTabSz="457200" eaLnBrk="1" fontAlgn="auto" latinLnBrk="0" hangingPunct="1">
              <a:lnSpc>
                <a:spcPct val="117999"/>
              </a:lnSpc>
              <a:spcBef>
                <a:spcPts val="0"/>
              </a:spcBef>
              <a:spcAft>
                <a:spcPts val="0"/>
              </a:spcAft>
              <a:buClrTx/>
              <a:buSzTx/>
              <a:buFontTx/>
              <a:buNone/>
              <a:tabLst/>
              <a:defRPr/>
            </a:pPr>
            <a:r>
              <a:rPr lang="en-US" dirty="0"/>
              <a:t>https://www.npr.org/2006/12/24/6670689/covert-michigan-a-history-in-black-and-white</a:t>
            </a:r>
          </a:p>
          <a:p>
            <a:endParaRPr lang="en-US" dirty="0"/>
          </a:p>
        </p:txBody>
      </p:sp>
    </p:spTree>
    <p:extLst>
      <p:ext uri="{BB962C8B-B14F-4D97-AF65-F5344CB8AC3E}">
        <p14:creationId xmlns:p14="http://schemas.microsoft.com/office/powerpoint/2010/main" val="233347289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https://www.npr.org/2006/12/24/6670689/covert-michigan-a-history-in-black-and-white</a:t>
            </a:r>
          </a:p>
        </p:txBody>
      </p:sp>
    </p:spTree>
    <p:extLst>
      <p:ext uri="{BB962C8B-B14F-4D97-AF65-F5344CB8AC3E}">
        <p14:creationId xmlns:p14="http://schemas.microsoft.com/office/powerpoint/2010/main" val="98483372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https://archive.org/details/strongerkinshipo0000coxa/</a:t>
            </a:r>
          </a:p>
          <a:p>
            <a:endParaRPr lang="en-US" dirty="0"/>
          </a:p>
          <a:p>
            <a:endParaRPr lang="en-US" dirty="0"/>
          </a:p>
        </p:txBody>
      </p:sp>
    </p:spTree>
    <p:extLst>
      <p:ext uri="{BB962C8B-B14F-4D97-AF65-F5344CB8AC3E}">
        <p14:creationId xmlns:p14="http://schemas.microsoft.com/office/powerpoint/2010/main" val="339583416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https://lib.msu.edu/branches/map/MSU-Scanned/Michigan/5_g1413v3k3_1895_l/</a:t>
            </a:r>
          </a:p>
          <a:p>
            <a:endParaRPr lang="en-US" dirty="0"/>
          </a:p>
          <a:p>
            <a:pPr marL="0" marR="0" lvl="0" indent="0" defTabSz="457200" eaLnBrk="1" fontAlgn="auto" latinLnBrk="0" hangingPunct="1">
              <a:lnSpc>
                <a:spcPct val="117999"/>
              </a:lnSpc>
              <a:spcBef>
                <a:spcPts val="0"/>
              </a:spcBef>
              <a:spcAft>
                <a:spcPts val="0"/>
              </a:spcAft>
              <a:buClrTx/>
              <a:buSzTx/>
              <a:buFontTx/>
              <a:buNone/>
              <a:tabLst/>
              <a:defRPr/>
            </a:pPr>
            <a:r>
              <a:rPr lang="en-US" dirty="0"/>
              <a:t>https://archive.org/details/strongerkinshipo0000coxa/</a:t>
            </a:r>
          </a:p>
          <a:p>
            <a:endParaRPr lang="en-US" dirty="0"/>
          </a:p>
        </p:txBody>
      </p:sp>
    </p:spTree>
    <p:extLst>
      <p:ext uri="{BB962C8B-B14F-4D97-AF65-F5344CB8AC3E}">
        <p14:creationId xmlns:p14="http://schemas.microsoft.com/office/powerpoint/2010/main" val="185826000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defTabSz="457200" eaLnBrk="1" fontAlgn="auto" latinLnBrk="0" hangingPunct="1">
              <a:lnSpc>
                <a:spcPct val="117999"/>
              </a:lnSpc>
              <a:spcBef>
                <a:spcPts val="0"/>
              </a:spcBef>
              <a:spcAft>
                <a:spcPts val="0"/>
              </a:spcAft>
              <a:buClrTx/>
              <a:buSzTx/>
              <a:buFontTx/>
              <a:buNone/>
              <a:tabLst/>
              <a:defRPr/>
            </a:pPr>
            <a:r>
              <a:rPr lang="en-US" dirty="0"/>
              <a:t>https://archive.org/details/strongerkinshipo0000coxa/</a:t>
            </a:r>
          </a:p>
          <a:p>
            <a:endParaRPr lang="en-US" dirty="0"/>
          </a:p>
        </p:txBody>
      </p:sp>
    </p:spTree>
    <p:extLst>
      <p:ext uri="{BB962C8B-B14F-4D97-AF65-F5344CB8AC3E}">
        <p14:creationId xmlns:p14="http://schemas.microsoft.com/office/powerpoint/2010/main" val="344519994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Title">
    <p:spTree>
      <p:nvGrpSpPr>
        <p:cNvPr id="1" name=""/>
        <p:cNvGrpSpPr/>
        <p:nvPr/>
      </p:nvGrpSpPr>
      <p:grpSpPr>
        <a:xfrm>
          <a:off x="0" y="0"/>
          <a:ext cx="0" cy="0"/>
          <a:chOff x="0" y="0"/>
          <a:chExt cx="0" cy="0"/>
        </a:xfrm>
      </p:grpSpPr>
      <p:sp>
        <p:nvSpPr>
          <p:cNvPr id="11" name="1/1"/>
          <p:cNvSpPr txBox="1">
            <a:spLocks noGrp="1"/>
          </p:cNvSpPr>
          <p:nvPr>
            <p:ph type="body" sz="quarter" idx="21" hasCustomPrompt="1"/>
          </p:nvPr>
        </p:nvSpPr>
        <p:spPr>
          <a:xfrm>
            <a:off x="20699293" y="955136"/>
            <a:ext cx="3225766" cy="636979"/>
          </a:xfrm>
          <a:prstGeom prst="rect">
            <a:avLst/>
          </a:prstGeom>
        </p:spPr>
        <p:txBody>
          <a:bodyPr lIns="45719" tIns="45719" rIns="45719" bIns="45719"/>
          <a:lstStyle>
            <a:lvl1pPr marL="0" indent="0" algn="r">
              <a:lnSpc>
                <a:spcPct val="100000"/>
              </a:lnSpc>
              <a:buSzTx/>
              <a:buNone/>
              <a:defRPr sz="2800">
                <a:solidFill>
                  <a:srgbClr val="313653"/>
                </a:solidFill>
                <a:latin typeface="Garamond" panose="02020404030301010803" pitchFamily="18" charset="0"/>
                <a:ea typeface="Garamond" panose="02020404030301010803" pitchFamily="18" charset="0"/>
                <a:cs typeface="Garamond" panose="02020404030301010803" pitchFamily="18" charset="0"/>
                <a:sym typeface="Bodoni SvtyTwo ITC TT-Book"/>
              </a:defRPr>
            </a:lvl1pPr>
          </a:lstStyle>
          <a:p>
            <a:r>
              <a:rPr dirty="0"/>
              <a:t>Author and Date</a:t>
            </a:r>
          </a:p>
        </p:txBody>
      </p:sp>
      <p:sp>
        <p:nvSpPr>
          <p:cNvPr id="12" name="Presentation Title"/>
          <p:cNvSpPr txBox="1">
            <a:spLocks noGrp="1"/>
          </p:cNvSpPr>
          <p:nvPr>
            <p:ph type="title" hasCustomPrompt="1"/>
          </p:nvPr>
        </p:nvSpPr>
        <p:spPr>
          <a:xfrm>
            <a:off x="3235412" y="641401"/>
            <a:ext cx="20358152" cy="1264450"/>
          </a:xfrm>
          <a:prstGeom prst="rect">
            <a:avLst/>
          </a:prstGeom>
        </p:spPr>
        <p:txBody>
          <a:bodyPr anchor="b"/>
          <a:lstStyle>
            <a:lvl1pPr>
              <a:defRPr sz="7000" spc="-140">
                <a:solidFill>
                  <a:srgbClr val="313653"/>
                </a:solidFill>
                <a:latin typeface="Abadi" panose="020B0604020202020204" pitchFamily="34" charset="0"/>
                <a:ea typeface="+mj-ea"/>
                <a:cs typeface="+mj-cs"/>
                <a:sym typeface="Bodoni SvtyTwo ITC TT-Bold"/>
              </a:defRPr>
            </a:lvl1pPr>
          </a:lstStyle>
          <a:p>
            <a:r>
              <a:rPr dirty="0"/>
              <a:t>Presentation Title</a:t>
            </a:r>
          </a:p>
        </p:txBody>
      </p:sp>
      <p:sp>
        <p:nvSpPr>
          <p:cNvPr id="13" name="Body Level One…"/>
          <p:cNvSpPr txBox="1">
            <a:spLocks noGrp="1"/>
          </p:cNvSpPr>
          <p:nvPr>
            <p:ph type="body" sz="quarter" idx="1" hasCustomPrompt="1"/>
          </p:nvPr>
        </p:nvSpPr>
        <p:spPr>
          <a:xfrm>
            <a:off x="3235412" y="2191943"/>
            <a:ext cx="20358152" cy="1905001"/>
          </a:xfrm>
          <a:prstGeom prst="rect">
            <a:avLst/>
          </a:prstGeom>
        </p:spPr>
        <p:txBody>
          <a:bodyPr/>
          <a:lstStyle>
            <a:lvl1pPr marL="0" indent="0" defTabSz="825500">
              <a:lnSpc>
                <a:spcPct val="100000"/>
              </a:lnSpc>
              <a:buSzTx/>
              <a:buNone/>
              <a:defRPr sz="3000">
                <a:solidFill>
                  <a:srgbClr val="AE4844"/>
                </a:solidFill>
                <a:uFill>
                  <a:solidFill>
                    <a:srgbClr val="000000"/>
                  </a:solidFill>
                </a:uFill>
                <a:latin typeface="Lato" panose="020F0502020204030203" pitchFamily="34" charset="0"/>
                <a:ea typeface="Lato" panose="020F0502020204030203" pitchFamily="34" charset="0"/>
                <a:cs typeface="Lato" panose="020F0502020204030203" pitchFamily="34" charset="0"/>
                <a:sym typeface="Lato-Light"/>
              </a:defRPr>
            </a:lvl1pPr>
            <a:lvl2pPr marL="0" indent="457200" defTabSz="825500">
              <a:lnSpc>
                <a:spcPct val="100000"/>
              </a:lnSpc>
              <a:buSzTx/>
              <a:buNone/>
              <a:defRPr sz="3000">
                <a:solidFill>
                  <a:srgbClr val="AE4844"/>
                </a:solidFill>
                <a:uFill>
                  <a:solidFill>
                    <a:srgbClr val="000000"/>
                  </a:solidFill>
                </a:uFill>
                <a:latin typeface="Lato" panose="020F0502020204030203" pitchFamily="34" charset="0"/>
                <a:ea typeface="Lato" panose="020F0502020204030203" pitchFamily="34" charset="0"/>
                <a:cs typeface="Lato" panose="020F0502020204030203" pitchFamily="34" charset="0"/>
                <a:sym typeface="Lato-Light"/>
              </a:defRPr>
            </a:lvl2pPr>
            <a:lvl3pPr marL="0" indent="914400" defTabSz="825500">
              <a:lnSpc>
                <a:spcPct val="100000"/>
              </a:lnSpc>
              <a:buSzTx/>
              <a:buNone/>
              <a:defRPr sz="3000">
                <a:solidFill>
                  <a:srgbClr val="AE4844"/>
                </a:solidFill>
                <a:uFill>
                  <a:solidFill>
                    <a:srgbClr val="000000"/>
                  </a:solidFill>
                </a:uFill>
                <a:latin typeface="Lato" panose="020F0502020204030203" pitchFamily="34" charset="0"/>
                <a:ea typeface="Lato" panose="020F0502020204030203" pitchFamily="34" charset="0"/>
                <a:cs typeface="Lato" panose="020F0502020204030203" pitchFamily="34" charset="0"/>
                <a:sym typeface="Lato-Light"/>
              </a:defRPr>
            </a:lvl3pPr>
            <a:lvl4pPr marL="0" indent="1371600" defTabSz="825500">
              <a:lnSpc>
                <a:spcPct val="100000"/>
              </a:lnSpc>
              <a:buSzTx/>
              <a:buNone/>
              <a:defRPr sz="3000">
                <a:solidFill>
                  <a:srgbClr val="AE4844"/>
                </a:solidFill>
                <a:uFill>
                  <a:solidFill>
                    <a:srgbClr val="000000"/>
                  </a:solidFill>
                </a:uFill>
                <a:latin typeface="Lato" panose="020F0502020204030203" pitchFamily="34" charset="0"/>
                <a:ea typeface="Lato" panose="020F0502020204030203" pitchFamily="34" charset="0"/>
                <a:cs typeface="Lato" panose="020F0502020204030203" pitchFamily="34" charset="0"/>
                <a:sym typeface="Lato-Light"/>
              </a:defRPr>
            </a:lvl4pPr>
            <a:lvl5pPr marL="0" indent="1828800" defTabSz="825500">
              <a:lnSpc>
                <a:spcPct val="100000"/>
              </a:lnSpc>
              <a:buSzTx/>
              <a:buNone/>
              <a:defRPr sz="3000">
                <a:solidFill>
                  <a:srgbClr val="AE4844"/>
                </a:solidFill>
                <a:uFill>
                  <a:solidFill>
                    <a:srgbClr val="000000"/>
                  </a:solidFill>
                </a:uFill>
                <a:latin typeface="Lato" panose="020F0502020204030203" pitchFamily="34" charset="0"/>
                <a:ea typeface="Lato" panose="020F0502020204030203" pitchFamily="34" charset="0"/>
                <a:cs typeface="Lato" panose="020F0502020204030203" pitchFamily="34" charset="0"/>
                <a:sym typeface="Lato-Light"/>
              </a:defRPr>
            </a:lvl5pPr>
          </a:lstStyle>
          <a:p>
            <a:r>
              <a:rPr dirty="0"/>
              <a:t>Presentation Subtitle</a:t>
            </a:r>
          </a:p>
          <a:p>
            <a:pPr lvl="1"/>
            <a:endParaRPr dirty="0"/>
          </a:p>
          <a:p>
            <a:pPr lvl="2"/>
            <a:endParaRPr dirty="0"/>
          </a:p>
          <a:p>
            <a:pPr lvl="3"/>
            <a:endParaRPr dirty="0"/>
          </a:p>
          <a:p>
            <a:pPr lvl="4"/>
            <a:endParaRPr dirty="0"/>
          </a:p>
        </p:txBody>
      </p:sp>
      <p:sp>
        <p:nvSpPr>
          <p:cNvPr id="14" name="Rectangle"/>
          <p:cNvSpPr/>
          <p:nvPr/>
        </p:nvSpPr>
        <p:spPr>
          <a:xfrm>
            <a:off x="-26571" y="-26571"/>
            <a:ext cx="2585920" cy="13769141"/>
          </a:xfrm>
          <a:prstGeom prst="rect">
            <a:avLst/>
          </a:prstGeom>
          <a:solidFill>
            <a:srgbClr val="313653"/>
          </a:solidFill>
          <a:ln w="12700">
            <a:miter lim="400000"/>
          </a:ln>
        </p:spPr>
        <p:txBody>
          <a:bodyPr lIns="50800" tIns="50800" rIns="50800" bIns="50800" anchor="ctr"/>
          <a:lstStyle/>
          <a:p>
            <a:pPr algn="ctr" defTabSz="825500">
              <a:defRPr sz="3200">
                <a:solidFill>
                  <a:schemeClr val="accent4">
                    <a:hueOff val="348544"/>
                    <a:lumOff val="7139"/>
                  </a:schemeClr>
                </a:solidFill>
                <a:latin typeface="Helvetica Neue Medium"/>
                <a:ea typeface="Helvetica Neue Medium"/>
                <a:cs typeface="Helvetica Neue Medium"/>
                <a:sym typeface="Helvetica Neue Medium"/>
              </a:defRPr>
            </a:pPr>
            <a:endParaRPr b="0" i="0" dirty="0">
              <a:latin typeface="Lato" panose="020F0502020204030203" pitchFamily="34" charset="0"/>
              <a:ea typeface="Lato" panose="020F0502020204030203" pitchFamily="34" charset="0"/>
              <a:cs typeface="Lato" panose="020F0502020204030203" pitchFamily="34" charset="0"/>
            </a:endParaRPr>
          </a:p>
        </p:txBody>
      </p:sp>
      <p:pic>
        <p:nvPicPr>
          <p:cNvPr id="15" name="White and Gold.png"/>
          <p:cNvPicPr>
            <a:picLocks noChangeAspect="1"/>
          </p:cNvPicPr>
          <p:nvPr/>
        </p:nvPicPr>
        <p:blipFill>
          <a:blip r:embed="rId2">
            <a:extLst>
              <a:ext uri="{28A0092B-C50C-407E-A947-70E740481C1C}">
                <a14:useLocalDpi xmlns:a14="http://schemas.microsoft.com/office/drawing/2010/main" val="0"/>
              </a:ext>
            </a:extLst>
          </a:blip>
          <a:srcRect/>
          <a:stretch/>
        </p:blipFill>
        <p:spPr>
          <a:xfrm rot="16200000">
            <a:off x="-2623564" y="6129602"/>
            <a:ext cx="7779905" cy="1456793"/>
          </a:xfrm>
          <a:prstGeom prst="rect">
            <a:avLst/>
          </a:prstGeom>
          <a:ln w="12700">
            <a:miter lim="400000"/>
          </a:ln>
        </p:spPr>
      </p:pic>
      <p:sp>
        <p:nvSpPr>
          <p:cNvPr id="16" name="Slide Number"/>
          <p:cNvSpPr txBox="1">
            <a:spLocks noGrp="1"/>
          </p:cNvSpPr>
          <p:nvPr>
            <p:ph type="sldNum" sz="quarter" idx="2"/>
          </p:nvPr>
        </p:nvSpPr>
        <p:spPr>
          <a:prstGeom prst="rect">
            <a:avLst/>
          </a:prstGeom>
        </p:spPr>
        <p:txBody>
          <a:bodyPr/>
          <a:lstStyle>
            <a:lvl1pPr>
              <a:defRPr b="0" i="0">
                <a:latin typeface="Lato" panose="020F0502020204030203" pitchFamily="34" charset="0"/>
              </a:defRPr>
            </a:lvl1pPr>
          </a:lstStyle>
          <a:p>
            <a:fld id="{86CB4B4D-7CA3-9044-876B-883B54F8677D}" type="slidenum">
              <a:rPr lang="en-US" smtClean="0"/>
              <a:pPr/>
              <a:t>‹#›</a:t>
            </a:fld>
            <a:endParaRPr lang="en-US" dirty="0"/>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Title &amp; Bullets">
    <p:spTree>
      <p:nvGrpSpPr>
        <p:cNvPr id="1" name=""/>
        <p:cNvGrpSpPr/>
        <p:nvPr/>
      </p:nvGrpSpPr>
      <p:grpSpPr>
        <a:xfrm>
          <a:off x="0" y="0"/>
          <a:ext cx="0" cy="0"/>
          <a:chOff x="0" y="0"/>
          <a:chExt cx="0" cy="0"/>
        </a:xfrm>
      </p:grpSpPr>
      <p:sp>
        <p:nvSpPr>
          <p:cNvPr id="44" name="Slide Title"/>
          <p:cNvSpPr txBox="1">
            <a:spLocks noGrp="1"/>
          </p:cNvSpPr>
          <p:nvPr>
            <p:ph type="title" hasCustomPrompt="1"/>
          </p:nvPr>
        </p:nvSpPr>
        <p:spPr>
          <a:prstGeom prst="rect">
            <a:avLst/>
          </a:prstGeom>
        </p:spPr>
        <p:txBody>
          <a:bodyPr/>
          <a:lstStyle/>
          <a:p>
            <a:r>
              <a:t>Slide Title</a:t>
            </a:r>
          </a:p>
        </p:txBody>
      </p:sp>
      <p:sp>
        <p:nvSpPr>
          <p:cNvPr id="45" name="Slide Subtitle"/>
          <p:cNvSpPr txBox="1">
            <a:spLocks noGrp="1"/>
          </p:cNvSpPr>
          <p:nvPr>
            <p:ph type="body" sz="quarter" idx="21" hasCustomPrompt="1"/>
          </p:nvPr>
        </p:nvSpPr>
        <p:spPr>
          <a:xfrm>
            <a:off x="1206500" y="2372962"/>
            <a:ext cx="21971000" cy="934780"/>
          </a:xfrm>
          <a:prstGeom prst="rect">
            <a:avLst/>
          </a:prstGeom>
        </p:spPr>
        <p:txBody>
          <a:bodyPr lIns="45719" tIns="45719" rIns="45719" bIns="45719"/>
          <a:lstStyle>
            <a:lvl1pPr marL="0" indent="0" defTabSz="825500">
              <a:lnSpc>
                <a:spcPct val="100000"/>
              </a:lnSpc>
              <a:buSzTx/>
              <a:buNone/>
              <a:defRPr sz="3000">
                <a:solidFill>
                  <a:srgbClr val="AE4844"/>
                </a:solidFill>
                <a:uFill>
                  <a:solidFill>
                    <a:srgbClr val="000000"/>
                  </a:solidFill>
                </a:uFill>
                <a:latin typeface="Lato" panose="020F0502020204030203" pitchFamily="34" charset="0"/>
                <a:ea typeface="Lato" panose="020F0502020204030203" pitchFamily="34" charset="0"/>
                <a:cs typeface="Lato" panose="020F0502020204030203" pitchFamily="34" charset="0"/>
                <a:sym typeface="Lato-Light"/>
              </a:defRPr>
            </a:lvl1pPr>
          </a:lstStyle>
          <a:p>
            <a:r>
              <a:rPr dirty="0"/>
              <a:t>Slide Subtitle</a:t>
            </a:r>
          </a:p>
        </p:txBody>
      </p:sp>
      <p:sp>
        <p:nvSpPr>
          <p:cNvPr id="46" name="Body Level One…"/>
          <p:cNvSpPr txBox="1">
            <a:spLocks noGrp="1"/>
          </p:cNvSpPr>
          <p:nvPr>
            <p:ph type="body" idx="1" hasCustomPrompt="1"/>
          </p:nvPr>
        </p:nvSpPr>
        <p:spPr>
          <a:prstGeom prst="rect">
            <a:avLst/>
          </a:prstGeom>
        </p:spPr>
        <p:txBody>
          <a:bodyPr/>
          <a:lstStyle/>
          <a:p>
            <a:r>
              <a:t>Slide bullet text</a:t>
            </a:r>
          </a:p>
          <a:p>
            <a:pPr lvl="1"/>
            <a:endParaRPr/>
          </a:p>
          <a:p>
            <a:pPr lvl="2"/>
            <a:endParaRPr/>
          </a:p>
          <a:p>
            <a:pPr lvl="3"/>
            <a:endParaRPr/>
          </a:p>
          <a:p>
            <a:pPr lvl="4"/>
            <a:endParaRPr/>
          </a:p>
        </p:txBody>
      </p:sp>
      <p:sp>
        <p:nvSpPr>
          <p:cNvPr id="47" name="Slide Number"/>
          <p:cNvSpPr txBox="1">
            <a:spLocks noGrp="1"/>
          </p:cNvSpPr>
          <p:nvPr>
            <p:ph type="sldNum" sz="quarter" idx="2"/>
          </p:nvPr>
        </p:nvSpPr>
        <p:spPr>
          <a:prstGeom prst="rect">
            <a:avLst/>
          </a:prstGeom>
        </p:spPr>
        <p:txBody>
          <a:bodyPr/>
          <a:lstStyle>
            <a:lvl1pPr>
              <a:defRPr b="0" i="0">
                <a:latin typeface="Lato" panose="020F0502020204030203" pitchFamily="34" charset="0"/>
              </a:defRPr>
            </a:lvl1pPr>
          </a:lstStyle>
          <a:p>
            <a:fld id="{86CB4B4D-7CA3-9044-876B-883B54F8677D}" type="slidenum">
              <a:rPr lang="en-US" smtClean="0"/>
              <a:pPr/>
              <a:t>‹#›</a:t>
            </a:fld>
            <a:endParaRPr lang="en-US" dirty="0"/>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Slide Title"/>
          <p:cNvSpPr txBox="1">
            <a:spLocks noGrp="1"/>
          </p:cNvSpPr>
          <p:nvPr>
            <p:ph type="title" hasCustomPrompt="1"/>
          </p:nvPr>
        </p:nvSpPr>
        <p:spPr>
          <a:xfrm>
            <a:off x="1206500" y="1079500"/>
            <a:ext cx="21971000" cy="143316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rmAutofit/>
          </a:bodyPr>
          <a:lstStyle/>
          <a:p>
            <a:r>
              <a:rPr dirty="0"/>
              <a:t>Slide Title</a:t>
            </a:r>
          </a:p>
        </p:txBody>
      </p:sp>
      <p:sp>
        <p:nvSpPr>
          <p:cNvPr id="3" name="Body Level One…"/>
          <p:cNvSpPr txBox="1">
            <a:spLocks noGrp="1"/>
          </p:cNvSpPr>
          <p:nvPr>
            <p:ph type="body" idx="1" hasCustomPrompt="1"/>
          </p:nvPr>
        </p:nvSpPr>
        <p:spPr>
          <a:xfrm>
            <a:off x="1206500" y="4248504"/>
            <a:ext cx="21971000" cy="825601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rmAutofit/>
          </a:bodyPr>
          <a:lstStyle/>
          <a:p>
            <a:r>
              <a:t>Slide bullet text</a:t>
            </a:r>
          </a:p>
          <a:p>
            <a:pPr lvl="1"/>
            <a:endParaRPr/>
          </a:p>
          <a:p>
            <a:pPr lvl="2"/>
            <a:endParaRPr/>
          </a:p>
          <a:p>
            <a:pPr lvl="3"/>
            <a:endParaRPr/>
          </a:p>
          <a:p>
            <a:pPr lvl="4"/>
            <a:endParaRPr/>
          </a:p>
        </p:txBody>
      </p:sp>
      <p:sp>
        <p:nvSpPr>
          <p:cNvPr id="4" name="Slide Number"/>
          <p:cNvSpPr txBox="1">
            <a:spLocks noGrp="1"/>
          </p:cNvSpPr>
          <p:nvPr>
            <p:ph type="sldNum" sz="quarter" idx="2"/>
          </p:nvPr>
        </p:nvSpPr>
        <p:spPr>
          <a:xfrm>
            <a:off x="12002207" y="13076008"/>
            <a:ext cx="367088" cy="379591"/>
          </a:xfrm>
          <a:prstGeom prst="rect">
            <a:avLst/>
          </a:prstGeom>
          <a:ln w="12700">
            <a:miter lim="400000"/>
          </a:ln>
        </p:spPr>
        <p:txBody>
          <a:bodyPr wrap="none" lIns="50800" tIns="50800" rIns="50800" bIns="50800" anchor="b">
            <a:spAutoFit/>
          </a:bodyPr>
          <a:lstStyle>
            <a:lvl1pPr algn="ctr" defTabSz="584200">
              <a:defRPr sz="1800" b="0" i="0">
                <a:solidFill>
                  <a:srgbClr val="000000"/>
                </a:solidFill>
                <a:latin typeface="Lato" panose="020F0502020204030203" pitchFamily="34" charset="0"/>
                <a:ea typeface="Lato" panose="020F0502020204030203" pitchFamily="34" charset="0"/>
                <a:cs typeface="Lato" panose="020F0502020204030203" pitchFamily="34" charset="0"/>
                <a:sym typeface="Helvetica Neue"/>
              </a:defRPr>
            </a:lvl1pPr>
          </a:lstStyle>
          <a:p>
            <a:fld id="{86CB4B4D-7CA3-9044-876B-883B54F8677D}" type="slidenum">
              <a:rPr lang="en-US" smtClean="0"/>
              <a:pPr/>
              <a:t>‹#›</a:t>
            </a:fld>
            <a:endParaRPr lang="en-US" dirty="0"/>
          </a:p>
        </p:txBody>
      </p:sp>
    </p:spTree>
  </p:cSld>
  <p:clrMap bg1="dk1" tx1="lt1" bg2="dk2" tx2="lt2" accent1="accent1" accent2="accent2" accent3="accent3" accent4="accent4" accent5="accent5" accent6="accent6" hlink="hlink" folHlink="folHlink"/>
  <p:sldLayoutIdLst>
    <p:sldLayoutId id="2147483649" r:id="rId1"/>
    <p:sldLayoutId id="2147483652" r:id="rId2"/>
  </p:sldLayoutIdLst>
  <p:transition spd="med"/>
  <p:txStyles>
    <p:titleStyle>
      <a:lvl1pPr marL="0" marR="0" indent="0" algn="l" defTabSz="2438338" rtl="0" eaLnBrk="1" latinLnBrk="0" hangingPunct="1">
        <a:lnSpc>
          <a:spcPct val="80000"/>
        </a:lnSpc>
        <a:spcBef>
          <a:spcPts val="0"/>
        </a:spcBef>
        <a:spcAft>
          <a:spcPts val="0"/>
        </a:spcAft>
        <a:buClrTx/>
        <a:buSzTx/>
        <a:buFontTx/>
        <a:buNone/>
        <a:tabLst/>
        <a:defRPr sz="2600" b="0" i="0" u="none" strike="noStrike" cap="none" spc="-52" baseline="0">
          <a:solidFill>
            <a:srgbClr val="AE4844"/>
          </a:solidFill>
          <a:uFillTx/>
          <a:latin typeface="Lato" panose="020F0502020204030203" pitchFamily="34" charset="0"/>
          <a:ea typeface="Lato" panose="020F0502020204030203" pitchFamily="34" charset="0"/>
          <a:cs typeface="Lato" panose="020F0502020204030203" pitchFamily="34" charset="0"/>
          <a:sym typeface="Lato-Light"/>
        </a:defRPr>
      </a:lvl1pPr>
      <a:lvl2pPr marL="0" marR="0" indent="457200" algn="l" defTabSz="2438338" rtl="0" eaLnBrk="1" latinLnBrk="0" hangingPunct="1">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2pPr>
      <a:lvl3pPr marL="0" marR="0" indent="914400" algn="l" defTabSz="2438338" rtl="0" eaLnBrk="1" latinLnBrk="0" hangingPunct="1">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3pPr>
      <a:lvl4pPr marL="0" marR="0" indent="1371600" algn="l" defTabSz="2438338" rtl="0" eaLnBrk="1" latinLnBrk="0" hangingPunct="1">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4pPr>
      <a:lvl5pPr marL="0" marR="0" indent="1828800" algn="l" defTabSz="2438338" rtl="0" eaLnBrk="1" latinLnBrk="0" hangingPunct="1">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5pPr>
      <a:lvl6pPr marL="0" marR="0" indent="2286000" algn="l" defTabSz="2438338" rtl="0" eaLnBrk="1" latinLnBrk="0" hangingPunct="1">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6pPr>
      <a:lvl7pPr marL="0" marR="0" indent="2743200" algn="l" defTabSz="2438338" rtl="0" eaLnBrk="1" latinLnBrk="0" hangingPunct="1">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7pPr>
      <a:lvl8pPr marL="0" marR="0" indent="3200400" algn="l" defTabSz="2438338" rtl="0" eaLnBrk="1" latinLnBrk="0" hangingPunct="1">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8pPr>
      <a:lvl9pPr marL="0" marR="0" indent="3657600" algn="l" defTabSz="2438338" rtl="0" eaLnBrk="1" latinLnBrk="0" hangingPunct="1">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9pPr>
    </p:titleStyle>
    <p:bodyStyle>
      <a:lvl1pPr marL="254000" marR="0" indent="-254000" algn="l" defTabSz="2438338" rtl="0" eaLnBrk="1" latinLnBrk="0" hangingPunct="1">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1pPr>
      <a:lvl2pPr marL="863600" marR="0" indent="-254000" algn="l" defTabSz="2438338" rtl="0" eaLnBrk="1" latinLnBrk="0" hangingPunct="1">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2pPr>
      <a:lvl3pPr marL="1473200" marR="0" indent="-254000" algn="l" defTabSz="2438338" rtl="0" eaLnBrk="1" latinLnBrk="0" hangingPunct="1">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3pPr>
      <a:lvl4pPr marL="2082800" marR="0" indent="-254000" algn="l" defTabSz="2438338" rtl="0" eaLnBrk="1" latinLnBrk="0" hangingPunct="1">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4pPr>
      <a:lvl5pPr marL="2692400" marR="0" indent="-254000" algn="l" defTabSz="2438338" rtl="0" eaLnBrk="1" latinLnBrk="0" hangingPunct="1">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5pPr>
      <a:lvl6pPr marL="3302000" marR="0" indent="-254000" algn="l" defTabSz="2438338" rtl="0" eaLnBrk="1" latinLnBrk="0" hangingPunct="1">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eaLnBrk="1" latinLnBrk="0" hangingPunct="1">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eaLnBrk="1" latinLnBrk="0" hangingPunct="1">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eaLnBrk="1" latinLnBrk="0" hangingPunct="1">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p:bodyStyle>
    <p:otherStyle>
      <a:lvl1pPr marL="0" marR="0" indent="0" algn="ctr" defTabSz="584200" rtl="0" eaLnBrk="1" latinLnBrk="0" hangingPunct="1">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Neue"/>
        </a:defRPr>
      </a:lvl1pPr>
      <a:lvl2pPr marL="0" marR="0" indent="457200" algn="ctr" defTabSz="584200" rtl="0" eaLnBrk="1" latinLnBrk="0" hangingPunct="1">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Neue"/>
        </a:defRPr>
      </a:lvl2pPr>
      <a:lvl3pPr marL="0" marR="0" indent="914400" algn="ctr" defTabSz="584200" rtl="0" eaLnBrk="1" latinLnBrk="0" hangingPunct="1">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Neue"/>
        </a:defRPr>
      </a:lvl3pPr>
      <a:lvl4pPr marL="0" marR="0" indent="1371600" algn="ctr" defTabSz="584200" rtl="0" eaLnBrk="1" latinLnBrk="0" hangingPunct="1">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Neue"/>
        </a:defRPr>
      </a:lvl4pPr>
      <a:lvl5pPr marL="0" marR="0" indent="1828800" algn="ctr" defTabSz="584200" rtl="0" eaLnBrk="1" latinLnBrk="0" hangingPunct="1">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Neue"/>
        </a:defRPr>
      </a:lvl5pPr>
      <a:lvl6pPr marL="0" marR="0" indent="2286000" algn="ctr" defTabSz="584200" rtl="0" eaLnBrk="1" latinLnBrk="0" hangingPunct="1">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Neue"/>
        </a:defRPr>
      </a:lvl6pPr>
      <a:lvl7pPr marL="0" marR="0" indent="2743200" algn="ctr" defTabSz="584200" rtl="0" eaLnBrk="1" latinLnBrk="0" hangingPunct="1">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Neue"/>
        </a:defRPr>
      </a:lvl7pPr>
      <a:lvl8pPr marL="0" marR="0" indent="3200400" algn="ctr" defTabSz="584200" rtl="0" eaLnBrk="1" latinLnBrk="0" hangingPunct="1">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Neue"/>
        </a:defRPr>
      </a:lvl8pPr>
      <a:lvl9pPr marL="0" marR="0" indent="3657600" algn="ctr" defTabSz="584200" rtl="0" eaLnBrk="1" latinLnBrk="0" hangingPunct="1">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Neue"/>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slide" Target="slide12.xml"/><Relationship Id="rId3" Type="http://schemas.openxmlformats.org/officeDocument/2006/relationships/slide" Target="slide2.xml"/><Relationship Id="rId7" Type="http://schemas.openxmlformats.org/officeDocument/2006/relationships/slide" Target="slide10.xml"/><Relationship Id="rId12" Type="http://schemas.openxmlformats.org/officeDocument/2006/relationships/image" Target="../media/image3.sv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slide" Target="slide8.xml"/><Relationship Id="rId11" Type="http://schemas.openxmlformats.org/officeDocument/2006/relationships/image" Target="../media/image2.png"/><Relationship Id="rId5" Type="http://schemas.openxmlformats.org/officeDocument/2006/relationships/slide" Target="slide7.xml"/><Relationship Id="rId10" Type="http://schemas.openxmlformats.org/officeDocument/2006/relationships/hyperlink" Target="https://woodsoncenter.s3.us-east-2.amazonaws.com/curriculum/Covert+Michigan/Covert+MI_Presentation-Printable.pdf" TargetMode="External"/><Relationship Id="rId4" Type="http://schemas.openxmlformats.org/officeDocument/2006/relationships/slide" Target="slide5.xml"/><Relationship Id="rId9" Type="http://schemas.openxmlformats.org/officeDocument/2006/relationships/slide" Target="slide17.xml"/></Relationships>
</file>

<file path=ppt/slides/_rels/slide10.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hyperlink" Target="https://woodsoncenter.s3.us-east-2.amazonaws.com/curriculum/Covert+Michigan/Hospitality+in+a+Violent+Era_Covert+Michigan.pdf" TargetMode="External"/><Relationship Id="rId2" Type="http://schemas.openxmlformats.org/officeDocument/2006/relationships/notesSlide" Target="../notesSlides/notesSlide11.xml"/><Relationship Id="rId1" Type="http://schemas.openxmlformats.org/officeDocument/2006/relationships/slideLayout" Target="../slideLayouts/slideLayout1.xml"/><Relationship Id="rId6" Type="http://schemas.openxmlformats.org/officeDocument/2006/relationships/image" Target="../media/image11.jpeg"/><Relationship Id="rId5" Type="http://schemas.openxmlformats.org/officeDocument/2006/relationships/image" Target="../media/image3.svg"/><Relationship Id="rId4" Type="http://schemas.openxmlformats.org/officeDocument/2006/relationships/image" Target="../media/image2.png"/></Relationships>
</file>

<file path=ppt/slides/_rels/slide12.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hyperlink" Target="https://woodsoncenter.s3.us-east-2.amazonaws.com/curriculum/Covert+Michigan/A+Lesson+in+Grace_Covert+Michigan.pdf" TargetMode="External"/><Relationship Id="rId2" Type="http://schemas.openxmlformats.org/officeDocument/2006/relationships/notesSlide" Target="../notesSlides/notesSlide14.xml"/><Relationship Id="rId1" Type="http://schemas.openxmlformats.org/officeDocument/2006/relationships/slideLayout" Target="../slideLayouts/slideLayout1.xml"/><Relationship Id="rId5" Type="http://schemas.openxmlformats.org/officeDocument/2006/relationships/image" Target="../media/image3.svg"/><Relationship Id="rId4" Type="http://schemas.openxmlformats.org/officeDocument/2006/relationships/image" Target="../media/image2.png"/></Relationships>
</file>

<file path=ppt/slides/_rels/slide15.xml.rels><?xml version="1.0" encoding="UTF-8" standalone="yes"?>
<Relationships xmlns="http://schemas.openxmlformats.org/package/2006/relationships"><Relationship Id="rId3" Type="http://schemas.openxmlformats.org/officeDocument/2006/relationships/hyperlink" Target="https://woodsoncenter.s3.us-east-2.amazonaws.com/curriculum/Covert+Michigan/Colorblind+Justice_Covert+Michigan.pdf" TargetMode="External"/><Relationship Id="rId2" Type="http://schemas.openxmlformats.org/officeDocument/2006/relationships/notesSlide" Target="../notesSlides/notesSlide15.xml"/><Relationship Id="rId1" Type="http://schemas.openxmlformats.org/officeDocument/2006/relationships/slideLayout" Target="../slideLayouts/slideLayout1.xml"/><Relationship Id="rId5" Type="http://schemas.openxmlformats.org/officeDocument/2006/relationships/image" Target="../media/image3.svg"/><Relationship Id="rId4" Type="http://schemas.openxmlformats.org/officeDocument/2006/relationships/image" Target="../media/image2.pn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1.xml"/><Relationship Id="rId1" Type="http://schemas.openxmlformats.org/officeDocument/2006/relationships/video" Target="https://www.youtube.com/embed/5zdZlMQQifA" TargetMode="External"/><Relationship Id="rId4" Type="http://schemas.openxmlformats.org/officeDocument/2006/relationships/image" Target="../media/image14.png"/></Relationships>
</file>

<file path=ppt/slides/_rels/slide17.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hyperlink" Target="https://woodsoncenter.s3.us-east-2.amazonaws.com/curriculum/Covert+Michigan/American+Exodus_Covert+Michigan.pdf" TargetMode="External"/><Relationship Id="rId2" Type="http://schemas.openxmlformats.org/officeDocument/2006/relationships/notesSlide" Target="../notesSlides/notesSlide5.xml"/><Relationship Id="rId1" Type="http://schemas.openxmlformats.org/officeDocument/2006/relationships/slideLayout" Target="../slideLayouts/slideLayout1.xml"/><Relationship Id="rId5" Type="http://schemas.openxmlformats.org/officeDocument/2006/relationships/image" Target="../media/image3.svg"/><Relationship Id="rId4" Type="http://schemas.openxmlformats.org/officeDocument/2006/relationships/image" Target="../media/image2.png"/></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hyperlink" Target="https://woodsoncenter.s3.us-east-2.amazonaws.com/curriculum/Covert+Michigan/An+Education+in+Community_Covert+Michigan.pdf" TargetMode="External"/><Relationship Id="rId2" Type="http://schemas.openxmlformats.org/officeDocument/2006/relationships/notesSlide" Target="../notesSlides/notesSlide9.xml"/><Relationship Id="rId1" Type="http://schemas.openxmlformats.org/officeDocument/2006/relationships/slideLayout" Target="../slideLayouts/slideLayout1.xml"/><Relationship Id="rId6" Type="http://schemas.openxmlformats.org/officeDocument/2006/relationships/image" Target="../media/image9.png"/><Relationship Id="rId5" Type="http://schemas.openxmlformats.org/officeDocument/2006/relationships/image" Target="../media/image3.svg"/><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 name="Woodson Principles…"/>
          <p:cNvSpPr txBox="1">
            <a:spLocks noGrp="1"/>
          </p:cNvSpPr>
          <p:nvPr>
            <p:ph type="ctrTitle"/>
          </p:nvPr>
        </p:nvSpPr>
        <p:spPr>
          <a:xfrm>
            <a:off x="3798920" y="1458849"/>
            <a:ext cx="18299080" cy="1100215"/>
          </a:xfrm>
          <a:prstGeom prst="rect">
            <a:avLst/>
          </a:prstGeom>
        </p:spPr>
        <p:txBody>
          <a:bodyPr anchor="t">
            <a:noAutofit/>
          </a:bodyPr>
          <a:lstStyle/>
          <a:p>
            <a:pPr>
              <a:lnSpc>
                <a:spcPts val="7640"/>
              </a:lnSpc>
              <a:spcAft>
                <a:spcPts val="600"/>
              </a:spcAft>
            </a:pPr>
            <a:r>
              <a:rPr lang="en-US" sz="7200" b="1" dirty="0">
                <a:latin typeface="Garamond" panose="02020404030301010803" pitchFamily="18" charset="0"/>
              </a:rPr>
              <a:t>Covert, Michigan: Lesson Overview</a:t>
            </a:r>
            <a:br>
              <a:rPr lang="en-US" sz="7200" dirty="0"/>
            </a:br>
            <a:br>
              <a:rPr lang="en-US" dirty="0"/>
            </a:br>
            <a:endParaRPr dirty="0"/>
          </a:p>
        </p:txBody>
      </p:sp>
      <p:sp>
        <p:nvSpPr>
          <p:cNvPr id="5" name="Woodson Principles Critical Thinking and Discussion Questions">
            <a:extLst>
              <a:ext uri="{FF2B5EF4-FFF2-40B4-BE49-F238E27FC236}">
                <a16:creationId xmlns:a16="http://schemas.microsoft.com/office/drawing/2014/main" id="{A2600AE2-15CE-DE4C-9B59-5EF5108CBD14}"/>
              </a:ext>
            </a:extLst>
          </p:cNvPr>
          <p:cNvSpPr txBox="1">
            <a:spLocks/>
          </p:cNvSpPr>
          <p:nvPr/>
        </p:nvSpPr>
        <p:spPr>
          <a:xfrm>
            <a:off x="4626959" y="3238432"/>
            <a:ext cx="17257681" cy="179978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r>
              <a:rPr lang="en-US" sz="4000" dirty="0">
                <a:latin typeface="Lato" panose="020F0502020204030203" pitchFamily="34" charset="77"/>
                <a:ea typeface="Lato" panose="020F0502020204030203" pitchFamily="34" charset="0"/>
                <a:cs typeface="Lato" panose="020F0502020204030203" pitchFamily="34" charset="0"/>
                <a:hlinkClick r:id="rId3" action="ppaction://hlinksldjump"/>
              </a:rPr>
              <a:t>The Spirit of Cooperation </a:t>
            </a:r>
            <a:r>
              <a:rPr lang="en-US" sz="4000" dirty="0">
                <a:latin typeface="Lato" panose="020F0502020204030203" pitchFamily="34" charset="77"/>
                <a:ea typeface="Lato" panose="020F0502020204030203" pitchFamily="34" charset="0"/>
                <a:cs typeface="Lato" panose="020F0502020204030203" pitchFamily="34" charset="0"/>
              </a:rPr>
              <a:t>			</a:t>
            </a:r>
            <a:r>
              <a:rPr lang="en-US" sz="4000" i="1" dirty="0">
                <a:latin typeface="Lato" panose="020F0502020204030203" pitchFamily="34" charset="77"/>
                <a:ea typeface="Lato" panose="020F0502020204030203" pitchFamily="34" charset="0"/>
                <a:cs typeface="Lato" panose="020F0502020204030203" pitchFamily="34" charset="0"/>
              </a:rPr>
              <a:t>Opening prompts, introduction to Covert</a:t>
            </a:r>
          </a:p>
          <a:p>
            <a:endParaRPr lang="en-US" sz="4000" dirty="0">
              <a:latin typeface="Lato" panose="020F0502020204030203" pitchFamily="34" charset="77"/>
              <a:ea typeface="Lato" panose="020F0502020204030203" pitchFamily="34" charset="0"/>
              <a:cs typeface="Lato" panose="020F0502020204030203" pitchFamily="34" charset="0"/>
            </a:endParaRPr>
          </a:p>
          <a:p>
            <a:r>
              <a:rPr lang="en-US" sz="4000" dirty="0">
                <a:latin typeface="Lato" panose="020F0502020204030203" pitchFamily="34" charset="77"/>
                <a:ea typeface="Lato" panose="020F0502020204030203" pitchFamily="34" charset="0"/>
                <a:cs typeface="Lato" panose="020F0502020204030203" pitchFamily="34" charset="0"/>
                <a:hlinkClick r:id="rId4" action="ppaction://hlinksldjump"/>
              </a:rPr>
              <a:t>The Pioneer Way	</a:t>
            </a:r>
            <a:r>
              <a:rPr lang="en-US" sz="4000" dirty="0">
                <a:latin typeface="Lato" panose="020F0502020204030203" pitchFamily="34" charset="77"/>
                <a:ea typeface="Lato" panose="020F0502020204030203" pitchFamily="34" charset="0"/>
                <a:cs typeface="Lato" panose="020F0502020204030203" pitchFamily="34" charset="0"/>
              </a:rPr>
              <a:t>					</a:t>
            </a:r>
            <a:r>
              <a:rPr lang="en-US" sz="4000" i="1" dirty="0">
                <a:latin typeface="Lato" panose="020F0502020204030203" pitchFamily="34" charset="77"/>
                <a:ea typeface="Lato" panose="020F0502020204030203" pitchFamily="34" charset="0"/>
                <a:cs typeface="Lato" panose="020F0502020204030203" pitchFamily="34" charset="0"/>
              </a:rPr>
              <a:t>1850 – 1865</a:t>
            </a:r>
          </a:p>
          <a:p>
            <a:endParaRPr lang="en-US" sz="4000" i="1" dirty="0">
              <a:latin typeface="Lato" panose="020F0502020204030203" pitchFamily="34" charset="77"/>
              <a:ea typeface="Lato" panose="020F0502020204030203" pitchFamily="34" charset="0"/>
              <a:cs typeface="Lato" panose="020F0502020204030203" pitchFamily="34" charset="0"/>
            </a:endParaRPr>
          </a:p>
          <a:p>
            <a:r>
              <a:rPr lang="en-US" sz="4000" dirty="0">
                <a:latin typeface="Lato" panose="020F0502020204030203" pitchFamily="34" charset="77"/>
                <a:ea typeface="Lato" panose="020F0502020204030203" pitchFamily="34" charset="0"/>
                <a:cs typeface="Lato" panose="020F0502020204030203" pitchFamily="34" charset="0"/>
                <a:hlinkClick r:id="rId5" action="ppaction://hlinksldjump"/>
              </a:rPr>
              <a:t>Standing Against the Storm</a:t>
            </a:r>
            <a:r>
              <a:rPr lang="en-US" sz="4000" dirty="0">
                <a:latin typeface="Lato" panose="020F0502020204030203" pitchFamily="34" charset="77"/>
                <a:ea typeface="Lato" panose="020F0502020204030203" pitchFamily="34" charset="0"/>
                <a:cs typeface="Lato" panose="020F0502020204030203" pitchFamily="34" charset="0"/>
              </a:rPr>
              <a:t>			</a:t>
            </a:r>
            <a:r>
              <a:rPr lang="en-US" sz="4000" i="1" dirty="0">
                <a:latin typeface="Lato" panose="020F0502020204030203" pitchFamily="34" charset="77"/>
                <a:ea typeface="Lato" panose="020F0502020204030203" pitchFamily="34" charset="0"/>
                <a:cs typeface="Lato" panose="020F0502020204030203" pitchFamily="34" charset="0"/>
              </a:rPr>
              <a:t>National historical context, 1865-1900</a:t>
            </a:r>
          </a:p>
          <a:p>
            <a:endParaRPr lang="en-US" sz="4000" i="1" dirty="0">
              <a:latin typeface="Lato" panose="020F0502020204030203" pitchFamily="34" charset="77"/>
              <a:ea typeface="Lato" panose="020F0502020204030203" pitchFamily="34" charset="0"/>
              <a:cs typeface="Lato" panose="020F0502020204030203" pitchFamily="34" charset="0"/>
            </a:endParaRPr>
          </a:p>
          <a:p>
            <a:r>
              <a:rPr lang="en-US" sz="4000" dirty="0">
                <a:latin typeface="Lato" panose="020F0502020204030203" pitchFamily="34" charset="77"/>
                <a:ea typeface="Lato" panose="020F0502020204030203" pitchFamily="34" charset="0"/>
                <a:cs typeface="Lato" panose="020F0502020204030203" pitchFamily="34" charset="0"/>
                <a:hlinkClick r:id="rId6" action="ppaction://hlinksldjump"/>
              </a:rPr>
              <a:t>A Haven for All</a:t>
            </a:r>
            <a:r>
              <a:rPr lang="en-US" sz="4000" dirty="0">
                <a:latin typeface="Lato" panose="020F0502020204030203" pitchFamily="34" charset="77"/>
                <a:ea typeface="Lato" panose="020F0502020204030203" pitchFamily="34" charset="0"/>
                <a:cs typeface="Lato" panose="020F0502020204030203" pitchFamily="34" charset="0"/>
              </a:rPr>
              <a:t>						</a:t>
            </a:r>
            <a:r>
              <a:rPr lang="en-US" sz="4000" i="1" dirty="0">
                <a:latin typeface="Lato" panose="020F0502020204030203" pitchFamily="34" charset="77"/>
                <a:ea typeface="Lato" panose="020F0502020204030203" pitchFamily="34" charset="0"/>
                <a:cs typeface="Lato" panose="020F0502020204030203" pitchFamily="34" charset="0"/>
              </a:rPr>
              <a:t>1870s</a:t>
            </a:r>
          </a:p>
          <a:p>
            <a:endParaRPr lang="en-US" sz="4000" i="1" dirty="0">
              <a:latin typeface="Lato" panose="020F0502020204030203" pitchFamily="34" charset="77"/>
              <a:ea typeface="Lato" panose="020F0502020204030203" pitchFamily="34" charset="0"/>
              <a:cs typeface="Lato" panose="020F0502020204030203" pitchFamily="34" charset="0"/>
            </a:endParaRPr>
          </a:p>
          <a:p>
            <a:r>
              <a:rPr lang="en-US" sz="4000" dirty="0">
                <a:latin typeface="Lato" panose="020F0502020204030203" pitchFamily="34" charset="77"/>
                <a:ea typeface="Lato" panose="020F0502020204030203" pitchFamily="34" charset="0"/>
                <a:cs typeface="Lato" panose="020F0502020204030203" pitchFamily="34" charset="0"/>
                <a:hlinkClick r:id="rId7" action="ppaction://hlinksldjump"/>
              </a:rPr>
              <a:t>Boom Town on Lake Michigan</a:t>
            </a:r>
            <a:r>
              <a:rPr lang="en-US" sz="4000" dirty="0">
                <a:latin typeface="Lato" panose="020F0502020204030203" pitchFamily="34" charset="77"/>
                <a:ea typeface="Lato" panose="020F0502020204030203" pitchFamily="34" charset="0"/>
                <a:cs typeface="Lato" panose="020F0502020204030203" pitchFamily="34" charset="0"/>
              </a:rPr>
              <a:t>		</a:t>
            </a:r>
            <a:r>
              <a:rPr lang="en-US" sz="4000" i="1" dirty="0">
                <a:latin typeface="Lato" panose="020F0502020204030203" pitchFamily="34" charset="77"/>
                <a:ea typeface="Lato" panose="020F0502020204030203" pitchFamily="34" charset="0"/>
                <a:cs typeface="Lato" panose="020F0502020204030203" pitchFamily="34" charset="0"/>
              </a:rPr>
              <a:t>1880 – 1890</a:t>
            </a:r>
          </a:p>
          <a:p>
            <a:endParaRPr lang="en-US" sz="4000" i="1" dirty="0">
              <a:latin typeface="Lato" panose="020F0502020204030203" pitchFamily="34" charset="77"/>
              <a:ea typeface="Lato" panose="020F0502020204030203" pitchFamily="34" charset="0"/>
              <a:cs typeface="Lato" panose="020F0502020204030203" pitchFamily="34" charset="0"/>
            </a:endParaRPr>
          </a:p>
          <a:p>
            <a:r>
              <a:rPr lang="en-US" sz="4000" dirty="0">
                <a:latin typeface="Lato" panose="020F0502020204030203" pitchFamily="34" charset="77"/>
                <a:ea typeface="Lato" panose="020F0502020204030203" pitchFamily="34" charset="0"/>
                <a:cs typeface="Lato" panose="020F0502020204030203" pitchFamily="34" charset="0"/>
                <a:hlinkClick r:id="rId8" action="ppaction://hlinksldjump"/>
              </a:rPr>
              <a:t>A Legacy of Equality</a:t>
            </a:r>
            <a:r>
              <a:rPr lang="en-US" sz="4000" i="1" dirty="0">
                <a:latin typeface="Lato" panose="020F0502020204030203" pitchFamily="34" charset="77"/>
                <a:ea typeface="Lato" panose="020F0502020204030203" pitchFamily="34" charset="0"/>
                <a:cs typeface="Lato" panose="020F0502020204030203" pitchFamily="34" charset="0"/>
              </a:rPr>
              <a:t>					1890 – present; 2-minute video</a:t>
            </a:r>
          </a:p>
          <a:p>
            <a:endParaRPr lang="en-US" sz="4000" i="1" dirty="0">
              <a:latin typeface="Lato" panose="020F0502020204030203" pitchFamily="34" charset="77"/>
              <a:ea typeface="Lato" panose="020F0502020204030203" pitchFamily="34" charset="0"/>
              <a:cs typeface="Lato" panose="020F0502020204030203" pitchFamily="34" charset="0"/>
            </a:endParaRPr>
          </a:p>
          <a:p>
            <a:r>
              <a:rPr lang="en-US" sz="4000" dirty="0">
                <a:latin typeface="Lato" panose="020F0502020204030203" pitchFamily="34" charset="77"/>
                <a:ea typeface="Lato" panose="020F0502020204030203" pitchFamily="34" charset="0"/>
                <a:cs typeface="Lato" panose="020F0502020204030203" pitchFamily="34" charset="0"/>
                <a:hlinkClick r:id="rId9" action="ppaction://hlinksldjump"/>
              </a:rPr>
              <a:t>A Stronger Kinship</a:t>
            </a:r>
            <a:r>
              <a:rPr lang="en-US" sz="4000" dirty="0">
                <a:latin typeface="Lato" panose="020F0502020204030203" pitchFamily="34" charset="77"/>
                <a:ea typeface="Lato" panose="020F0502020204030203" pitchFamily="34" charset="0"/>
                <a:cs typeface="Lato" panose="020F0502020204030203" pitchFamily="34" charset="0"/>
              </a:rPr>
              <a:t>					</a:t>
            </a:r>
            <a:r>
              <a:rPr lang="en-US" sz="4000" i="1" dirty="0">
                <a:latin typeface="Lato" panose="020F0502020204030203" pitchFamily="34" charset="77"/>
                <a:ea typeface="Lato" panose="020F0502020204030203" pitchFamily="34" charset="0"/>
                <a:cs typeface="Lato" panose="020F0502020204030203" pitchFamily="34" charset="0"/>
              </a:rPr>
              <a:t>Final prompt and discussion questions</a:t>
            </a:r>
            <a:endParaRPr lang="en-US" sz="4000" dirty="0">
              <a:latin typeface="Lato" panose="020F0502020204030203" pitchFamily="34" charset="77"/>
              <a:ea typeface="Lato" panose="020F0502020204030203" pitchFamily="34" charset="0"/>
              <a:cs typeface="Lato" panose="020F0502020204030203" pitchFamily="34" charset="0"/>
            </a:endParaRPr>
          </a:p>
          <a:p>
            <a:endParaRPr lang="en-US" sz="4000" i="1" dirty="0">
              <a:latin typeface="Lato" panose="020F0502020204030203" pitchFamily="34" charset="77"/>
              <a:ea typeface="Lato" panose="020F0502020204030203" pitchFamily="34" charset="0"/>
              <a:cs typeface="Lato" panose="020F0502020204030203" pitchFamily="34" charset="0"/>
            </a:endParaRPr>
          </a:p>
          <a:p>
            <a:endParaRPr lang="en-US" sz="4000" dirty="0">
              <a:latin typeface="Lato" panose="020F0502020204030203" pitchFamily="34" charset="77"/>
              <a:ea typeface="Lato" panose="020F0502020204030203" pitchFamily="34" charset="0"/>
              <a:cs typeface="Lato" panose="020F0502020204030203" pitchFamily="34" charset="0"/>
            </a:endParaRPr>
          </a:p>
          <a:p>
            <a:endParaRPr lang="en-US" sz="4000" i="1" dirty="0">
              <a:latin typeface="Lato" panose="020F0502020204030203" pitchFamily="34" charset="77"/>
              <a:ea typeface="Lato" panose="020F0502020204030203" pitchFamily="34" charset="0"/>
              <a:cs typeface="Lato" panose="020F0502020204030203" pitchFamily="34" charset="0"/>
            </a:endParaRPr>
          </a:p>
          <a:p>
            <a:endParaRPr lang="en-US" sz="4000" i="1" dirty="0">
              <a:latin typeface="Lato" panose="020F0502020204030203" pitchFamily="34" charset="77"/>
              <a:ea typeface="Lato" panose="020F0502020204030203" pitchFamily="34" charset="0"/>
              <a:cs typeface="Lato" panose="020F0502020204030203" pitchFamily="34" charset="0"/>
            </a:endParaRPr>
          </a:p>
          <a:p>
            <a:endParaRPr lang="en-US" sz="4000" i="1" dirty="0">
              <a:latin typeface="Lato" panose="020F0502020204030203" pitchFamily="34" charset="77"/>
              <a:ea typeface="Lato" panose="020F0502020204030203" pitchFamily="34" charset="0"/>
              <a:cs typeface="Lato" panose="020F0502020204030203" pitchFamily="34" charset="0"/>
            </a:endParaRPr>
          </a:p>
          <a:p>
            <a:endParaRPr lang="en-US" sz="4000" dirty="0">
              <a:latin typeface="Lato" panose="020F0502020204030203" pitchFamily="34" charset="77"/>
              <a:ea typeface="Lato" panose="020F0502020204030203" pitchFamily="34" charset="0"/>
              <a:cs typeface="Lato" panose="020F0502020204030203" pitchFamily="34" charset="0"/>
            </a:endParaRPr>
          </a:p>
          <a:p>
            <a:endParaRPr lang="en-US" sz="4000" dirty="0">
              <a:latin typeface="Lato" panose="020F0502020204030203" pitchFamily="34" charset="77"/>
              <a:ea typeface="Lato" panose="020F0502020204030203" pitchFamily="34" charset="0"/>
              <a:cs typeface="Lato" panose="020F0502020204030203" pitchFamily="34" charset="0"/>
            </a:endParaRPr>
          </a:p>
          <a:p>
            <a:endParaRPr lang="en-US" sz="4000" dirty="0">
              <a:latin typeface="Lato" panose="020F0502020204030203" pitchFamily="34" charset="77"/>
              <a:ea typeface="Lato" panose="020F0502020204030203" pitchFamily="34" charset="0"/>
              <a:cs typeface="Lato" panose="020F0502020204030203" pitchFamily="34" charset="0"/>
            </a:endParaRPr>
          </a:p>
          <a:p>
            <a:endParaRPr lang="en-US" sz="4000" dirty="0">
              <a:latin typeface="Lato" panose="020F0502020204030203" pitchFamily="34" charset="77"/>
              <a:ea typeface="Lato" panose="020F0502020204030203" pitchFamily="34" charset="0"/>
              <a:cs typeface="Lato" panose="020F0502020204030203" pitchFamily="34" charset="0"/>
            </a:endParaRPr>
          </a:p>
        </p:txBody>
      </p:sp>
      <p:pic>
        <p:nvPicPr>
          <p:cNvPr id="4" name="Graphic 3" descr="Download from cloud">
            <a:hlinkClick r:id="rId10"/>
            <a:extLst>
              <a:ext uri="{FF2B5EF4-FFF2-40B4-BE49-F238E27FC236}">
                <a16:creationId xmlns:a16="http://schemas.microsoft.com/office/drawing/2014/main" id="{5F4BA853-8F20-4BE3-84AC-8888E4D396F1}"/>
              </a:ext>
            </a:extLst>
          </p:cNvPr>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4626959" y="11787536"/>
            <a:ext cx="1068425" cy="1068425"/>
          </a:xfrm>
          <a:prstGeom prst="rect">
            <a:avLst/>
          </a:prstGeom>
        </p:spPr>
      </p:pic>
      <p:sp>
        <p:nvSpPr>
          <p:cNvPr id="6" name="Woodson Principles Critical Thinking and Discussion Questions">
            <a:extLst>
              <a:ext uri="{FF2B5EF4-FFF2-40B4-BE49-F238E27FC236}">
                <a16:creationId xmlns:a16="http://schemas.microsoft.com/office/drawing/2014/main" id="{22154C48-7AC1-483F-A679-6DE568EB6C9C}"/>
              </a:ext>
            </a:extLst>
          </p:cNvPr>
          <p:cNvSpPr txBox="1">
            <a:spLocks/>
          </p:cNvSpPr>
          <p:nvPr/>
        </p:nvSpPr>
        <p:spPr>
          <a:xfrm>
            <a:off x="6036197" y="11943498"/>
            <a:ext cx="10426500" cy="75650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r>
              <a:rPr lang="en-US" sz="3600" b="1" dirty="0">
                <a:solidFill>
                  <a:schemeClr val="bg2"/>
                </a:solidFill>
                <a:latin typeface="Garamond" panose="02020404030301010803" pitchFamily="18" charset="0"/>
                <a:ea typeface="Lato" panose="020F0502020204030203" pitchFamily="34" charset="0"/>
                <a:cs typeface="Lato" panose="020F0502020204030203" pitchFamily="34" charset="0"/>
              </a:rPr>
              <a:t>Download a printable version of this presentation</a:t>
            </a:r>
            <a:endParaRPr lang="en-US" sz="3600" b="1" i="1" dirty="0">
              <a:solidFill>
                <a:schemeClr val="bg2"/>
              </a:solidFill>
              <a:latin typeface="Garamond" panose="02020404030301010803" pitchFamily="18" charset="0"/>
              <a:ea typeface="Lato" panose="020F0502020204030203" pitchFamily="34" charset="0"/>
              <a:cs typeface="Lato" panose="020F0502020204030203" pitchFamily="34" charset="0"/>
            </a:endParaRPr>
          </a:p>
          <a:p>
            <a:endParaRPr lang="en-US" sz="4000" dirty="0">
              <a:latin typeface="Lato" panose="020F0502020204030203" pitchFamily="34" charset="77"/>
              <a:ea typeface="Lato" panose="020F0502020204030203" pitchFamily="34" charset="0"/>
              <a:cs typeface="Lato" panose="020F0502020204030203" pitchFamily="34" charset="0"/>
            </a:endParaRPr>
          </a:p>
        </p:txBody>
      </p:sp>
    </p:spTree>
    <p:extLst>
      <p:ext uri="{BB962C8B-B14F-4D97-AF65-F5344CB8AC3E}">
        <p14:creationId xmlns:p14="http://schemas.microsoft.com/office/powerpoint/2010/main" val="389220201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ppt_x"/>
                                          </p:val>
                                        </p:tav>
                                        <p:tav tm="100000">
                                          <p:val>
                                            <p:strVal val="#ppt_x"/>
                                          </p:val>
                                        </p:tav>
                                      </p:tavLst>
                                    </p:anim>
                                    <p:anim calcmode="lin" valueType="num">
                                      <p:cBhvr additive="base">
                                        <p:cTn id="12"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 name="Woodson Principles…"/>
          <p:cNvSpPr txBox="1">
            <a:spLocks noGrp="1"/>
          </p:cNvSpPr>
          <p:nvPr>
            <p:ph type="ctrTitle"/>
          </p:nvPr>
        </p:nvSpPr>
        <p:spPr>
          <a:xfrm>
            <a:off x="3798920" y="1458849"/>
            <a:ext cx="18299080" cy="1100215"/>
          </a:xfrm>
          <a:prstGeom prst="rect">
            <a:avLst/>
          </a:prstGeom>
        </p:spPr>
        <p:txBody>
          <a:bodyPr anchor="t">
            <a:noAutofit/>
          </a:bodyPr>
          <a:lstStyle/>
          <a:p>
            <a:pPr>
              <a:lnSpc>
                <a:spcPts val="7640"/>
              </a:lnSpc>
              <a:spcAft>
                <a:spcPts val="600"/>
              </a:spcAft>
            </a:pPr>
            <a:r>
              <a:rPr lang="en-US" sz="7200" b="1" dirty="0">
                <a:latin typeface="Garamond" panose="02020404030301010803" pitchFamily="18" charset="0"/>
              </a:rPr>
              <a:t>Boom Town on Lake Michigan</a:t>
            </a:r>
            <a:br>
              <a:rPr lang="en-US" sz="7200" dirty="0"/>
            </a:br>
            <a:br>
              <a:rPr lang="en-US" dirty="0"/>
            </a:br>
            <a:endParaRPr dirty="0"/>
          </a:p>
        </p:txBody>
      </p:sp>
      <p:sp>
        <p:nvSpPr>
          <p:cNvPr id="8" name="Woodson Principles Critical Thinking and Discussion Questions">
            <a:extLst>
              <a:ext uri="{FF2B5EF4-FFF2-40B4-BE49-F238E27FC236}">
                <a16:creationId xmlns:a16="http://schemas.microsoft.com/office/drawing/2014/main" id="{0A6114C0-5F9C-3A47-9EED-D1A57984E827}"/>
              </a:ext>
            </a:extLst>
          </p:cNvPr>
          <p:cNvSpPr txBox="1">
            <a:spLocks/>
          </p:cNvSpPr>
          <p:nvPr/>
        </p:nvSpPr>
        <p:spPr>
          <a:xfrm>
            <a:off x="12948460" y="2808965"/>
            <a:ext cx="10109200" cy="179978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pPr>
              <a:spcAft>
                <a:spcPts val="1200"/>
              </a:spcAft>
            </a:pPr>
            <a:r>
              <a:rPr lang="en-US" sz="4000" dirty="0">
                <a:latin typeface="Lato" panose="020F0502020204030203" pitchFamily="34" charset="77"/>
                <a:ea typeface="Lato" panose="020F0502020204030203" pitchFamily="34" charset="0"/>
                <a:cs typeface="Lato" panose="020F0502020204030203" pitchFamily="34" charset="0"/>
              </a:rPr>
              <a:t>As Reconstruction collapsed and racist violence engulfed the South and much of the North, Covert flourished. Its population grew steadily as more and more settlers came seeking work in the town’s thriving lumbermill, the Packard Lumber Company. </a:t>
            </a:r>
          </a:p>
          <a:p>
            <a:pPr>
              <a:spcAft>
                <a:spcPts val="1200"/>
              </a:spcAft>
            </a:pPr>
            <a:endParaRPr lang="en-US" sz="4000" i="1" dirty="0">
              <a:latin typeface="Lato" panose="020F0502020204030203" pitchFamily="34" charset="77"/>
              <a:ea typeface="Lato" panose="020F0502020204030203" pitchFamily="34" charset="0"/>
              <a:cs typeface="Lato" panose="020F0502020204030203" pitchFamily="34" charset="0"/>
            </a:endParaRPr>
          </a:p>
          <a:p>
            <a:pPr>
              <a:spcAft>
                <a:spcPts val="1200"/>
              </a:spcAft>
            </a:pPr>
            <a:r>
              <a:rPr lang="en-US" sz="4000" i="1" dirty="0">
                <a:latin typeface="Lato" panose="020F0502020204030203" pitchFamily="34" charset="77"/>
                <a:ea typeface="Lato" panose="020F0502020204030203" pitchFamily="34" charset="0"/>
                <a:cs typeface="Lato" panose="020F0502020204030203" pitchFamily="34" charset="0"/>
              </a:rPr>
              <a:t>A Stronger Kinship</a:t>
            </a:r>
            <a:r>
              <a:rPr lang="en-US" sz="4000" dirty="0">
                <a:latin typeface="Lato" panose="020F0502020204030203" pitchFamily="34" charset="77"/>
                <a:ea typeface="Lato" panose="020F0502020204030203" pitchFamily="34" charset="0"/>
                <a:cs typeface="Lato" panose="020F0502020204030203" pitchFamily="34" charset="0"/>
              </a:rPr>
              <a:t> author, historian Anna-Lisa Cox, described life in Covert during this transitional moment in American history:</a:t>
            </a:r>
          </a:p>
        </p:txBody>
      </p:sp>
      <p:pic>
        <p:nvPicPr>
          <p:cNvPr id="5" name="Picture 4">
            <a:extLst>
              <a:ext uri="{FF2B5EF4-FFF2-40B4-BE49-F238E27FC236}">
                <a16:creationId xmlns:a16="http://schemas.microsoft.com/office/drawing/2014/main" id="{92FF845A-8D0B-49E3-9B61-0C4478298DB6}"/>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3798920" y="2808965"/>
            <a:ext cx="8596280" cy="7732035"/>
          </a:xfrm>
          <a:prstGeom prst="rect">
            <a:avLst/>
          </a:prstGeom>
          <a:effectLst>
            <a:softEdge rad="127000"/>
          </a:effectLst>
        </p:spPr>
      </p:pic>
      <p:sp>
        <p:nvSpPr>
          <p:cNvPr id="6" name="Text Box 16">
            <a:extLst>
              <a:ext uri="{FF2B5EF4-FFF2-40B4-BE49-F238E27FC236}">
                <a16:creationId xmlns:a16="http://schemas.microsoft.com/office/drawing/2014/main" id="{2ACD7C5B-AE28-41BA-85AF-CF7F00FF51B4}"/>
              </a:ext>
            </a:extLst>
          </p:cNvPr>
          <p:cNvSpPr txBox="1"/>
          <p:nvPr/>
        </p:nvSpPr>
        <p:spPr>
          <a:xfrm>
            <a:off x="3798922" y="10540191"/>
            <a:ext cx="8596278" cy="922020"/>
          </a:xfrm>
          <a:prstGeom prst="rect">
            <a:avLst/>
          </a:prstGeom>
          <a:solidFill>
            <a:prstClr val="white"/>
          </a:solidFill>
          <a:ln>
            <a:noFill/>
          </a:ln>
        </p:spPr>
        <p:txBody>
          <a:bodyPr rot="0" spcFirstLastPara="0" vert="horz" wrap="square" lIns="0" tIns="0" rIns="0" bIns="0" numCol="1" spcCol="0" rtlCol="0" fromWordArt="0" anchor="t" anchorCtr="0" forceAA="0" compatLnSpc="1">
            <a:prstTxWarp prst="textNoShape">
              <a:avLst/>
            </a:prstTxWarp>
            <a:noAutofit/>
          </a:bodyPr>
          <a:lstStyle/>
          <a:p>
            <a:pPr marL="0" marR="0">
              <a:spcBef>
                <a:spcPts val="0"/>
              </a:spcBef>
              <a:spcAft>
                <a:spcPts val="0"/>
              </a:spcAft>
            </a:pPr>
            <a:r>
              <a:rPr lang="en-US" sz="3200" b="1" dirty="0">
                <a:solidFill>
                  <a:schemeClr val="bg2"/>
                </a:solidFill>
                <a:effectLst/>
                <a:latin typeface="Garamond" panose="02020404030301010803" pitchFamily="18" charset="0"/>
                <a:ea typeface="Calibri" panose="020F0502020204030204" pitchFamily="34" charset="0"/>
                <a:cs typeface="Times New Roman" panose="02020603050405020304" pitchFamily="18" charset="0"/>
              </a:rPr>
              <a:t>The Highland Hotel on </a:t>
            </a:r>
            <a:r>
              <a:rPr lang="en-US" sz="3200" b="1" dirty="0">
                <a:solidFill>
                  <a:schemeClr val="bg2"/>
                </a:solidFill>
                <a:latin typeface="Garamond" panose="02020404030301010803" pitchFamily="18" charset="0"/>
                <a:ea typeface="Calibri" panose="020F0502020204030204" pitchFamily="34" charset="0"/>
                <a:cs typeface="Times New Roman" panose="02020603050405020304" pitchFamily="18" charset="0"/>
              </a:rPr>
              <a:t>the sandy streets of Covert. Undated photograph, late 19th/early 20</a:t>
            </a:r>
            <a:r>
              <a:rPr lang="en-US" sz="3200" b="1" baseline="30000" dirty="0">
                <a:solidFill>
                  <a:schemeClr val="bg2"/>
                </a:solidFill>
                <a:latin typeface="Garamond" panose="02020404030301010803" pitchFamily="18" charset="0"/>
                <a:ea typeface="Calibri" panose="020F0502020204030204" pitchFamily="34" charset="0"/>
                <a:cs typeface="Times New Roman" panose="02020603050405020304" pitchFamily="18" charset="0"/>
              </a:rPr>
              <a:t>th</a:t>
            </a:r>
            <a:r>
              <a:rPr lang="en-US" sz="3200" b="1" dirty="0">
                <a:solidFill>
                  <a:schemeClr val="bg2"/>
                </a:solidFill>
                <a:latin typeface="Garamond" panose="02020404030301010803" pitchFamily="18" charset="0"/>
                <a:ea typeface="Calibri" panose="020F0502020204030204" pitchFamily="34" charset="0"/>
                <a:cs typeface="Times New Roman" panose="02020603050405020304" pitchFamily="18" charset="0"/>
              </a:rPr>
              <a:t> century. </a:t>
            </a:r>
            <a:r>
              <a:rPr lang="en-US" sz="3200" i="1" dirty="0">
                <a:solidFill>
                  <a:schemeClr val="bg2"/>
                </a:solidFill>
                <a:effectLst/>
                <a:latin typeface="Garamond" panose="02020404030301010803" pitchFamily="18" charset="0"/>
                <a:ea typeface="Calibri" panose="020F0502020204030204" pitchFamily="34" charset="0"/>
                <a:cs typeface="Times New Roman" panose="02020603050405020304" pitchFamily="18" charset="0"/>
              </a:rPr>
              <a:t>Photo: Covert Historical Museum </a:t>
            </a:r>
            <a:endParaRPr lang="en-US" sz="3200" dirty="0">
              <a:solidFill>
                <a:schemeClr val="bg2"/>
              </a:solidFill>
              <a:effectLst/>
              <a:latin typeface="Garamond" panose="02020404030301010803" pitchFamily="18" charset="0"/>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000" i="1" dirty="0">
                <a:solidFill>
                  <a:srgbClr val="E7E6E6"/>
                </a:solidFill>
                <a:effectLst/>
                <a:latin typeface="Garamond" panose="02020404030301010803" pitchFamily="18" charset="0"/>
                <a:ea typeface="Calibri" panose="020F0502020204030204" pitchFamily="34" charset="0"/>
                <a:cs typeface="Times New Roman" panose="02020603050405020304" pitchFamily="18" charset="0"/>
              </a:rPr>
              <a:t> </a:t>
            </a:r>
            <a:endParaRPr lang="en-US" sz="1100" dirty="0">
              <a:effectLst/>
              <a:latin typeface="Georgia" panose="02040502050405020303"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09566239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8">
                                            <p:txEl>
                                              <p:pRg st="2" end="2"/>
                                            </p:txEl>
                                          </p:spTgt>
                                        </p:tgtEl>
                                        <p:attrNameLst>
                                          <p:attrName>style.visibility</p:attrName>
                                        </p:attrNameLst>
                                      </p:cBhvr>
                                      <p:to>
                                        <p:strVal val="visible"/>
                                      </p:to>
                                    </p:set>
                                    <p:animEffect transition="in" filter="wipe(left)">
                                      <p:cBhvr>
                                        <p:cTn id="7" dur="500"/>
                                        <p:tgtEl>
                                          <p:spTgt spid="8">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 name="Woodson Principles…"/>
          <p:cNvSpPr txBox="1">
            <a:spLocks noGrp="1"/>
          </p:cNvSpPr>
          <p:nvPr>
            <p:ph type="ctrTitle"/>
          </p:nvPr>
        </p:nvSpPr>
        <p:spPr>
          <a:xfrm>
            <a:off x="3798920" y="1458849"/>
            <a:ext cx="18299080" cy="1100215"/>
          </a:xfrm>
          <a:prstGeom prst="rect">
            <a:avLst/>
          </a:prstGeom>
        </p:spPr>
        <p:txBody>
          <a:bodyPr anchor="t">
            <a:noAutofit/>
          </a:bodyPr>
          <a:lstStyle/>
          <a:p>
            <a:pPr>
              <a:lnSpc>
                <a:spcPts val="7640"/>
              </a:lnSpc>
              <a:spcAft>
                <a:spcPts val="600"/>
              </a:spcAft>
            </a:pPr>
            <a:r>
              <a:rPr lang="en-US" sz="7200" b="1" dirty="0">
                <a:latin typeface="Garamond" panose="02020404030301010803" pitchFamily="18" charset="0"/>
              </a:rPr>
              <a:t>Boom Town on Lake Michigan</a:t>
            </a:r>
            <a:br>
              <a:rPr lang="en-US" sz="7200" dirty="0"/>
            </a:br>
            <a:br>
              <a:rPr lang="en-US" dirty="0"/>
            </a:br>
            <a:endParaRPr dirty="0"/>
          </a:p>
        </p:txBody>
      </p:sp>
      <p:sp>
        <p:nvSpPr>
          <p:cNvPr id="8" name="Woodson Principles Critical Thinking and Discussion Questions">
            <a:extLst>
              <a:ext uri="{FF2B5EF4-FFF2-40B4-BE49-F238E27FC236}">
                <a16:creationId xmlns:a16="http://schemas.microsoft.com/office/drawing/2014/main" id="{0A6114C0-5F9C-3A47-9EED-D1A57984E827}"/>
              </a:ext>
            </a:extLst>
          </p:cNvPr>
          <p:cNvSpPr txBox="1">
            <a:spLocks/>
          </p:cNvSpPr>
          <p:nvPr/>
        </p:nvSpPr>
        <p:spPr>
          <a:xfrm>
            <a:off x="3798920" y="2808965"/>
            <a:ext cx="9144920" cy="179978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pPr>
              <a:spcAft>
                <a:spcPts val="1200"/>
              </a:spcAft>
            </a:pPr>
            <a:r>
              <a:rPr lang="en-US" sz="4000" dirty="0">
                <a:latin typeface="Lato" panose="020F0502020204030203" pitchFamily="34" charset="77"/>
                <a:ea typeface="Lato" panose="020F0502020204030203" pitchFamily="34" charset="0"/>
                <a:cs typeface="Lato" panose="020F0502020204030203" pitchFamily="34" charset="0"/>
              </a:rPr>
              <a:t>“Yet for all the opportunities Covert afforded, it was still an odd community. Here were religious, teetotaling Yankees, deeply accented Europeans, Indians still walking the deepest woods, and Pilgrims’ descendants, all trusting their businesses and safety to black men who policed and judged the community from lovely homes on rich farms.”</a:t>
            </a:r>
          </a:p>
        </p:txBody>
      </p:sp>
      <p:pic>
        <p:nvPicPr>
          <p:cNvPr id="4" name="Graphic 3" descr="Download from cloud">
            <a:hlinkClick r:id="rId3"/>
            <a:extLst>
              <a:ext uri="{FF2B5EF4-FFF2-40B4-BE49-F238E27FC236}">
                <a16:creationId xmlns:a16="http://schemas.microsoft.com/office/drawing/2014/main" id="{F315DB38-BE34-43DE-BD9B-AC8E7686259C}"/>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3798920" y="9939061"/>
            <a:ext cx="1935947" cy="1935947"/>
          </a:xfrm>
          <a:prstGeom prst="rect">
            <a:avLst/>
          </a:prstGeom>
        </p:spPr>
      </p:pic>
      <p:sp>
        <p:nvSpPr>
          <p:cNvPr id="5" name="Woodson Principles Critical Thinking and Discussion Questions">
            <a:extLst>
              <a:ext uri="{FF2B5EF4-FFF2-40B4-BE49-F238E27FC236}">
                <a16:creationId xmlns:a16="http://schemas.microsoft.com/office/drawing/2014/main" id="{CF85F4E0-AC7E-4BAD-8E6B-3B5F64B3FCFD}"/>
              </a:ext>
            </a:extLst>
          </p:cNvPr>
          <p:cNvSpPr txBox="1">
            <a:spLocks/>
          </p:cNvSpPr>
          <p:nvPr/>
        </p:nvSpPr>
        <p:spPr>
          <a:xfrm>
            <a:off x="6259316" y="10467623"/>
            <a:ext cx="16132567" cy="179978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r>
              <a:rPr lang="en-US" sz="4000" b="1" dirty="0">
                <a:latin typeface="Garamond" panose="02020404030301010803" pitchFamily="18" charset="0"/>
                <a:ea typeface="Lato" panose="020F0502020204030203" pitchFamily="34" charset="0"/>
                <a:cs typeface="Lato" panose="020F0502020204030203" pitchFamily="34" charset="0"/>
              </a:rPr>
              <a:t>Download the Case Study “Hospitality in a Violent Era” for a story about the contrast between Covert and much of the surrounding country.</a:t>
            </a:r>
            <a:endParaRPr lang="en-US" sz="4000" b="1" i="1" dirty="0">
              <a:latin typeface="Garamond" panose="02020404030301010803" pitchFamily="18" charset="0"/>
              <a:ea typeface="Lato" panose="020F0502020204030203" pitchFamily="34" charset="0"/>
              <a:cs typeface="Lato" panose="020F0502020204030203" pitchFamily="34" charset="0"/>
            </a:endParaRPr>
          </a:p>
          <a:p>
            <a:endParaRPr lang="en-US" sz="4000" dirty="0">
              <a:latin typeface="Lato" panose="020F0502020204030203" pitchFamily="34" charset="77"/>
              <a:ea typeface="Lato" panose="020F0502020204030203" pitchFamily="34" charset="0"/>
              <a:cs typeface="Lato" panose="020F0502020204030203" pitchFamily="34" charset="0"/>
            </a:endParaRPr>
          </a:p>
        </p:txBody>
      </p:sp>
      <p:pic>
        <p:nvPicPr>
          <p:cNvPr id="7" name="Picture 6">
            <a:extLst>
              <a:ext uri="{FF2B5EF4-FFF2-40B4-BE49-F238E27FC236}">
                <a16:creationId xmlns:a16="http://schemas.microsoft.com/office/drawing/2014/main" id="{01081F62-CD20-45E3-BBB6-F389DBA9A3F4}"/>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a:stretch/>
        </p:blipFill>
        <p:spPr>
          <a:xfrm>
            <a:off x="13521900" y="2559064"/>
            <a:ext cx="9393980" cy="6461392"/>
          </a:xfrm>
          <a:prstGeom prst="rect">
            <a:avLst/>
          </a:prstGeom>
          <a:effectLst>
            <a:softEdge rad="342900"/>
          </a:effectLst>
        </p:spPr>
      </p:pic>
      <p:sp>
        <p:nvSpPr>
          <p:cNvPr id="9" name="Text Box 16">
            <a:extLst>
              <a:ext uri="{FF2B5EF4-FFF2-40B4-BE49-F238E27FC236}">
                <a16:creationId xmlns:a16="http://schemas.microsoft.com/office/drawing/2014/main" id="{1FCEE609-02DC-4C59-AC43-F5418FCA0A02}"/>
              </a:ext>
            </a:extLst>
          </p:cNvPr>
          <p:cNvSpPr txBox="1"/>
          <p:nvPr/>
        </p:nvSpPr>
        <p:spPr>
          <a:xfrm>
            <a:off x="16540481" y="9015417"/>
            <a:ext cx="6125420" cy="922020"/>
          </a:xfrm>
          <a:prstGeom prst="rect">
            <a:avLst/>
          </a:prstGeom>
          <a:solidFill>
            <a:prstClr val="white"/>
          </a:solidFill>
          <a:ln>
            <a:noFill/>
          </a:ln>
        </p:spPr>
        <p:txBody>
          <a:bodyPr rot="0" spcFirstLastPara="0" vert="horz" wrap="square" lIns="0" tIns="0" rIns="0" bIns="0" numCol="1" spcCol="0" rtlCol="0" fromWordArt="0" anchor="t" anchorCtr="0" forceAA="0" compatLnSpc="1">
            <a:prstTxWarp prst="textNoShape">
              <a:avLst/>
            </a:prstTxWarp>
            <a:noAutofit/>
          </a:bodyPr>
          <a:lstStyle/>
          <a:p>
            <a:pPr marL="0" marR="0" algn="r">
              <a:spcBef>
                <a:spcPts val="0"/>
              </a:spcBef>
              <a:spcAft>
                <a:spcPts val="0"/>
              </a:spcAft>
            </a:pPr>
            <a:r>
              <a:rPr lang="en-US" dirty="0">
                <a:solidFill>
                  <a:schemeClr val="bg2"/>
                </a:solidFill>
                <a:effectLst/>
                <a:latin typeface="Garamond" panose="02020404030301010803" pitchFamily="18" charset="0"/>
                <a:ea typeface="Calibri" panose="020F0502020204030204" pitchFamily="34" charset="0"/>
                <a:cs typeface="Times New Roman" panose="02020603050405020304" pitchFamily="18" charset="0"/>
              </a:rPr>
              <a:t>“A </a:t>
            </a:r>
            <a:r>
              <a:rPr lang="en-US" dirty="0">
                <a:solidFill>
                  <a:schemeClr val="bg2"/>
                </a:solidFill>
                <a:latin typeface="Garamond" panose="02020404030301010803" pitchFamily="18" charset="0"/>
                <a:ea typeface="Calibri" panose="020F0502020204030204" pitchFamily="34" charset="0"/>
                <a:cs typeface="Times New Roman" panose="02020603050405020304" pitchFamily="18" charset="0"/>
              </a:rPr>
              <a:t>Winter’s Day in Covert, Mich.” </a:t>
            </a:r>
          </a:p>
          <a:p>
            <a:pPr marL="0" marR="0" algn="r">
              <a:spcBef>
                <a:spcPts val="0"/>
              </a:spcBef>
              <a:spcAft>
                <a:spcPts val="0"/>
              </a:spcAft>
            </a:pPr>
            <a:r>
              <a:rPr lang="en-US" i="1" dirty="0">
                <a:solidFill>
                  <a:schemeClr val="bg2"/>
                </a:solidFill>
                <a:effectLst/>
                <a:latin typeface="Garamond" panose="02020404030301010803" pitchFamily="18" charset="0"/>
                <a:ea typeface="Calibri" panose="020F0502020204030204" pitchFamily="34" charset="0"/>
                <a:cs typeface="Times New Roman" panose="02020603050405020304" pitchFamily="18" charset="0"/>
              </a:rPr>
              <a:t>Postcard, late 19</a:t>
            </a:r>
            <a:r>
              <a:rPr lang="en-US" i="1" baseline="30000" dirty="0">
                <a:solidFill>
                  <a:schemeClr val="bg2"/>
                </a:solidFill>
                <a:effectLst/>
                <a:latin typeface="Garamond" panose="02020404030301010803" pitchFamily="18" charset="0"/>
                <a:ea typeface="Calibri" panose="020F0502020204030204" pitchFamily="34" charset="0"/>
                <a:cs typeface="Times New Roman" panose="02020603050405020304" pitchFamily="18" charset="0"/>
              </a:rPr>
              <a:t>th</a:t>
            </a:r>
            <a:r>
              <a:rPr lang="en-US" i="1" dirty="0">
                <a:solidFill>
                  <a:schemeClr val="bg2"/>
                </a:solidFill>
                <a:effectLst/>
                <a:latin typeface="Garamond" panose="02020404030301010803" pitchFamily="18" charset="0"/>
                <a:ea typeface="Calibri" panose="020F0502020204030204" pitchFamily="34" charset="0"/>
                <a:cs typeface="Times New Roman" panose="02020603050405020304" pitchFamily="18" charset="0"/>
              </a:rPr>
              <a:t>/ early 20</a:t>
            </a:r>
            <a:r>
              <a:rPr lang="en-US" i="1" baseline="30000" dirty="0">
                <a:solidFill>
                  <a:schemeClr val="bg2"/>
                </a:solidFill>
                <a:effectLst/>
                <a:latin typeface="Garamond" panose="02020404030301010803" pitchFamily="18" charset="0"/>
                <a:ea typeface="Calibri" panose="020F0502020204030204" pitchFamily="34" charset="0"/>
                <a:cs typeface="Times New Roman" panose="02020603050405020304" pitchFamily="18" charset="0"/>
              </a:rPr>
              <a:t>th</a:t>
            </a:r>
            <a:r>
              <a:rPr lang="en-US" i="1" dirty="0">
                <a:solidFill>
                  <a:schemeClr val="bg2"/>
                </a:solidFill>
                <a:effectLst/>
                <a:latin typeface="Garamond" panose="02020404030301010803" pitchFamily="18" charset="0"/>
                <a:ea typeface="Calibri" panose="020F0502020204030204" pitchFamily="34" charset="0"/>
                <a:cs typeface="Times New Roman" panose="02020603050405020304" pitchFamily="18" charset="0"/>
              </a:rPr>
              <a:t> century.</a:t>
            </a:r>
            <a:endParaRPr lang="en-US" dirty="0">
              <a:solidFill>
                <a:schemeClr val="bg2"/>
              </a:solidFill>
              <a:effectLst/>
              <a:latin typeface="Garamond" panose="02020404030301010803" pitchFamily="18" charset="0"/>
              <a:ea typeface="Calibri" panose="020F0502020204030204" pitchFamily="34" charset="0"/>
              <a:cs typeface="Times New Roman" panose="02020603050405020304" pitchFamily="18" charset="0"/>
            </a:endParaRPr>
          </a:p>
          <a:p>
            <a:pPr marL="0" marR="0" algn="r">
              <a:lnSpc>
                <a:spcPct val="107000"/>
              </a:lnSpc>
              <a:spcBef>
                <a:spcPts val="0"/>
              </a:spcBef>
              <a:spcAft>
                <a:spcPts val="0"/>
              </a:spcAft>
            </a:pPr>
            <a:r>
              <a:rPr lang="en-US" sz="1000" i="1" dirty="0">
                <a:solidFill>
                  <a:srgbClr val="E7E6E6"/>
                </a:solidFill>
                <a:effectLst/>
                <a:latin typeface="Garamond" panose="02020404030301010803" pitchFamily="18" charset="0"/>
                <a:ea typeface="Calibri" panose="020F0502020204030204" pitchFamily="34" charset="0"/>
                <a:cs typeface="Times New Roman" panose="02020603050405020304" pitchFamily="18" charset="0"/>
              </a:rPr>
              <a:t> </a:t>
            </a:r>
            <a:endParaRPr lang="en-US" sz="1100" dirty="0">
              <a:effectLst/>
              <a:latin typeface="Georgia" panose="02040502050405020303"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6826905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 name="Woodson Principles…"/>
          <p:cNvSpPr txBox="1">
            <a:spLocks noGrp="1"/>
          </p:cNvSpPr>
          <p:nvPr>
            <p:ph type="ctrTitle"/>
          </p:nvPr>
        </p:nvSpPr>
        <p:spPr>
          <a:xfrm>
            <a:off x="3798920" y="1458849"/>
            <a:ext cx="18299080" cy="1100215"/>
          </a:xfrm>
          <a:prstGeom prst="rect">
            <a:avLst/>
          </a:prstGeom>
        </p:spPr>
        <p:txBody>
          <a:bodyPr anchor="t">
            <a:noAutofit/>
          </a:bodyPr>
          <a:lstStyle/>
          <a:p>
            <a:pPr>
              <a:lnSpc>
                <a:spcPts val="7640"/>
              </a:lnSpc>
              <a:spcAft>
                <a:spcPts val="600"/>
              </a:spcAft>
            </a:pPr>
            <a:r>
              <a:rPr lang="en-US" sz="7200" b="1" dirty="0">
                <a:latin typeface="Garamond" panose="02020404030301010803" pitchFamily="18" charset="0"/>
              </a:rPr>
              <a:t>A Legacy of Cooperation and Equality</a:t>
            </a:r>
            <a:br>
              <a:rPr lang="en-US" sz="7200" dirty="0"/>
            </a:br>
            <a:br>
              <a:rPr lang="en-US" dirty="0"/>
            </a:br>
            <a:endParaRPr dirty="0"/>
          </a:p>
        </p:txBody>
      </p:sp>
      <p:sp>
        <p:nvSpPr>
          <p:cNvPr id="8" name="Woodson Principles Critical Thinking and Discussion Questions">
            <a:extLst>
              <a:ext uri="{FF2B5EF4-FFF2-40B4-BE49-F238E27FC236}">
                <a16:creationId xmlns:a16="http://schemas.microsoft.com/office/drawing/2014/main" id="{0A6114C0-5F9C-3A47-9EED-D1A57984E827}"/>
              </a:ext>
            </a:extLst>
          </p:cNvPr>
          <p:cNvSpPr txBox="1">
            <a:spLocks/>
          </p:cNvSpPr>
          <p:nvPr/>
        </p:nvSpPr>
        <p:spPr>
          <a:xfrm>
            <a:off x="3798920" y="3266165"/>
            <a:ext cx="9597432" cy="179978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r>
              <a:rPr lang="en-US" sz="4000" dirty="0">
                <a:latin typeface="Lato" panose="020F0502020204030203" pitchFamily="34" charset="77"/>
                <a:ea typeface="Lato" panose="020F0502020204030203" pitchFamily="34" charset="0"/>
                <a:cs typeface="Lato" panose="020F0502020204030203" pitchFamily="34" charset="0"/>
              </a:rPr>
              <a:t>In 1904, Covert had a population of about 1,800 full-time residents, 133 of whom were Black, along with summer residents from places like Chicago living in little enclaves along the shore. </a:t>
            </a:r>
          </a:p>
        </p:txBody>
      </p:sp>
      <p:pic>
        <p:nvPicPr>
          <p:cNvPr id="4" name="Picture 3">
            <a:extLst>
              <a:ext uri="{FF2B5EF4-FFF2-40B4-BE49-F238E27FC236}">
                <a16:creationId xmlns:a16="http://schemas.microsoft.com/office/drawing/2014/main" id="{9A82A7D5-9114-45FB-93F1-4B9E626F5944}"/>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14269050" y="2964661"/>
            <a:ext cx="9211661" cy="9429736"/>
          </a:xfrm>
          <a:prstGeom prst="rect">
            <a:avLst/>
          </a:prstGeom>
          <a:effectLst>
            <a:softEdge rad="127000"/>
          </a:effectLst>
        </p:spPr>
      </p:pic>
      <p:sp>
        <p:nvSpPr>
          <p:cNvPr id="7" name="Text Box 16">
            <a:extLst>
              <a:ext uri="{FF2B5EF4-FFF2-40B4-BE49-F238E27FC236}">
                <a16:creationId xmlns:a16="http://schemas.microsoft.com/office/drawing/2014/main" id="{5899ECFE-49FE-4B25-8167-11E158F6BA32}"/>
              </a:ext>
            </a:extLst>
          </p:cNvPr>
          <p:cNvSpPr txBox="1"/>
          <p:nvPr/>
        </p:nvSpPr>
        <p:spPr>
          <a:xfrm>
            <a:off x="3798920" y="8378207"/>
            <a:ext cx="9815480" cy="922020"/>
          </a:xfrm>
          <a:prstGeom prst="rect">
            <a:avLst/>
          </a:prstGeom>
          <a:solidFill>
            <a:prstClr val="white"/>
          </a:solidFill>
          <a:ln>
            <a:noFill/>
          </a:ln>
        </p:spPr>
        <p:txBody>
          <a:bodyPr rot="0" spcFirstLastPara="0" vert="horz" wrap="square" lIns="0" tIns="0" rIns="0" bIns="0" numCol="1" spcCol="0" rtlCol="0" fromWordArt="0" anchor="t" anchorCtr="0" forceAA="0" compatLnSpc="1">
            <a:prstTxWarp prst="textNoShape">
              <a:avLst/>
            </a:prstTxWarp>
            <a:noAutofit/>
          </a:bodyPr>
          <a:lstStyle/>
          <a:p>
            <a:pPr marL="0" marR="0">
              <a:spcBef>
                <a:spcPts val="0"/>
              </a:spcBef>
              <a:spcAft>
                <a:spcPts val="0"/>
              </a:spcAft>
            </a:pPr>
            <a:r>
              <a:rPr lang="en-US" sz="3200" b="1" dirty="0">
                <a:solidFill>
                  <a:schemeClr val="bg2"/>
                </a:solidFill>
                <a:effectLst/>
                <a:latin typeface="Garamond" panose="02020404030301010803" pitchFamily="18" charset="0"/>
                <a:ea typeface="Calibri" panose="020F0502020204030204" pitchFamily="34" charset="0"/>
                <a:cs typeface="Times New Roman" panose="02020603050405020304" pitchFamily="18" charset="0"/>
              </a:rPr>
              <a:t>First Congregational Church of Covert, as it stands in the 21</a:t>
            </a:r>
            <a:r>
              <a:rPr lang="en-US" sz="3200" b="1" baseline="30000" dirty="0">
                <a:solidFill>
                  <a:schemeClr val="bg2"/>
                </a:solidFill>
                <a:effectLst/>
                <a:latin typeface="Garamond" panose="02020404030301010803" pitchFamily="18" charset="0"/>
                <a:ea typeface="Calibri" panose="020F0502020204030204" pitchFamily="34" charset="0"/>
                <a:cs typeface="Times New Roman" panose="02020603050405020304" pitchFamily="18" charset="0"/>
              </a:rPr>
              <a:t>st</a:t>
            </a:r>
            <a:r>
              <a:rPr lang="en-US" sz="3200" b="1" dirty="0">
                <a:solidFill>
                  <a:schemeClr val="bg2"/>
                </a:solidFill>
                <a:effectLst/>
                <a:latin typeface="Garamond" panose="02020404030301010803" pitchFamily="18" charset="0"/>
                <a:ea typeface="Calibri" panose="020F0502020204030204" pitchFamily="34" charset="0"/>
                <a:cs typeface="Times New Roman" panose="02020603050405020304" pitchFamily="18" charset="0"/>
              </a:rPr>
              <a:t> century. Built in 1870 this church and the Packard House are the township’s oldest buildings still in use. </a:t>
            </a:r>
            <a:r>
              <a:rPr lang="en-US" sz="3200" b="1" dirty="0">
                <a:solidFill>
                  <a:schemeClr val="bg2"/>
                </a:solidFill>
                <a:latin typeface="Garamond" panose="02020404030301010803" pitchFamily="18" charset="0"/>
                <a:ea typeface="Calibri" panose="020F0502020204030204" pitchFamily="34" charset="0"/>
                <a:cs typeface="Times New Roman" panose="02020603050405020304" pitchFamily="18" charset="0"/>
              </a:rPr>
              <a:t>This denomination was known for its abolitionist sympathies; Alfred Packard and his uncle, William, who owned the lumber mill with William’s sons, had belonged to a radically antislavery Congregationalist church in Ohio. Worship here was racially integrated</a:t>
            </a:r>
            <a:r>
              <a:rPr lang="en-US" sz="3200" dirty="0">
                <a:solidFill>
                  <a:schemeClr val="bg2"/>
                </a:solidFill>
                <a:latin typeface="Garamond" panose="02020404030301010803" pitchFamily="18" charset="0"/>
                <a:ea typeface="Calibri" panose="020F0502020204030204" pitchFamily="34" charset="0"/>
                <a:cs typeface="Times New Roman" panose="02020603050405020304" pitchFamily="18" charset="0"/>
              </a:rPr>
              <a:t>.</a:t>
            </a:r>
            <a:endParaRPr lang="en-US" sz="1100" dirty="0">
              <a:effectLst/>
              <a:latin typeface="Georgia" panose="02040502050405020303"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85352025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150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 name="Woodson Principles…"/>
          <p:cNvSpPr txBox="1">
            <a:spLocks noGrp="1"/>
          </p:cNvSpPr>
          <p:nvPr>
            <p:ph type="ctrTitle"/>
          </p:nvPr>
        </p:nvSpPr>
        <p:spPr>
          <a:xfrm>
            <a:off x="3798920" y="1458849"/>
            <a:ext cx="18299080" cy="1100215"/>
          </a:xfrm>
          <a:prstGeom prst="rect">
            <a:avLst/>
          </a:prstGeom>
        </p:spPr>
        <p:txBody>
          <a:bodyPr anchor="t">
            <a:noAutofit/>
          </a:bodyPr>
          <a:lstStyle/>
          <a:p>
            <a:pPr>
              <a:lnSpc>
                <a:spcPts val="7640"/>
              </a:lnSpc>
              <a:spcAft>
                <a:spcPts val="600"/>
              </a:spcAft>
            </a:pPr>
            <a:r>
              <a:rPr lang="en-US" sz="7200" b="1" dirty="0">
                <a:latin typeface="Garamond" panose="02020404030301010803" pitchFamily="18" charset="0"/>
              </a:rPr>
              <a:t>A Legacy of Cooperation and Equality</a:t>
            </a:r>
            <a:br>
              <a:rPr lang="en-US" sz="7200" dirty="0"/>
            </a:br>
            <a:br>
              <a:rPr lang="en-US" dirty="0"/>
            </a:br>
            <a:endParaRPr dirty="0"/>
          </a:p>
        </p:txBody>
      </p:sp>
      <p:sp>
        <p:nvSpPr>
          <p:cNvPr id="8" name="Woodson Principles Critical Thinking and Discussion Questions">
            <a:extLst>
              <a:ext uri="{FF2B5EF4-FFF2-40B4-BE49-F238E27FC236}">
                <a16:creationId xmlns:a16="http://schemas.microsoft.com/office/drawing/2014/main" id="{0A6114C0-5F9C-3A47-9EED-D1A57984E827}"/>
              </a:ext>
            </a:extLst>
          </p:cNvPr>
          <p:cNvSpPr txBox="1">
            <a:spLocks/>
          </p:cNvSpPr>
          <p:nvPr/>
        </p:nvSpPr>
        <p:spPr>
          <a:xfrm>
            <a:off x="3798920" y="2904215"/>
            <a:ext cx="18299080" cy="179978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r>
              <a:rPr lang="en-US" sz="4000" dirty="0">
                <a:latin typeface="Lato" panose="020F0502020204030203" pitchFamily="34" charset="77"/>
                <a:ea typeface="Lato" panose="020F0502020204030203" pitchFamily="34" charset="0"/>
                <a:cs typeface="Lato" panose="020F0502020204030203" pitchFamily="34" charset="0"/>
              </a:rPr>
              <a:t>Covert had always been home to mixed-race (sometimes technically illegal) married couples, and by 1910 it had seven, including Sheridan Tyler – son of Civil War veteran </a:t>
            </a:r>
            <a:r>
              <a:rPr lang="en-US" sz="4000" dirty="0" err="1">
                <a:latin typeface="Lato" panose="020F0502020204030203" pitchFamily="34" charset="77"/>
                <a:ea typeface="Lato" panose="020F0502020204030203" pitchFamily="34" charset="0"/>
                <a:cs typeface="Lato" panose="020F0502020204030203" pitchFamily="34" charset="0"/>
              </a:rPr>
              <a:t>Himebrick</a:t>
            </a:r>
            <a:r>
              <a:rPr lang="en-US" sz="4000" dirty="0">
                <a:latin typeface="Lato" panose="020F0502020204030203" pitchFamily="34" charset="77"/>
                <a:ea typeface="Lato" panose="020F0502020204030203" pitchFamily="34" charset="0"/>
                <a:cs typeface="Lato" panose="020F0502020204030203" pitchFamily="34" charset="0"/>
              </a:rPr>
              <a:t> Tyler and his wife Louisa, who had arrived in Covert with the </a:t>
            </a:r>
            <a:r>
              <a:rPr lang="en-US" sz="4000" dirty="0" err="1">
                <a:latin typeface="Lato" panose="020F0502020204030203" pitchFamily="34" charset="77"/>
                <a:ea typeface="Lato" panose="020F0502020204030203" pitchFamily="34" charset="0"/>
                <a:cs typeface="Lato" panose="020F0502020204030203" pitchFamily="34" charset="0"/>
              </a:rPr>
              <a:t>Conners</a:t>
            </a:r>
            <a:r>
              <a:rPr lang="en-US" sz="4000" dirty="0">
                <a:latin typeface="Lato" panose="020F0502020204030203" pitchFamily="34" charset="77"/>
                <a:ea typeface="Lato" panose="020F0502020204030203" pitchFamily="34" charset="0"/>
                <a:cs typeface="Lato" panose="020F0502020204030203" pitchFamily="34" charset="0"/>
              </a:rPr>
              <a:t> in 1866 – and his wife, a white woman from Lansing named Millie. </a:t>
            </a:r>
          </a:p>
        </p:txBody>
      </p:sp>
      <p:pic>
        <p:nvPicPr>
          <p:cNvPr id="3" name="Picture 2">
            <a:extLst>
              <a:ext uri="{FF2B5EF4-FFF2-40B4-BE49-F238E27FC236}">
                <a16:creationId xmlns:a16="http://schemas.microsoft.com/office/drawing/2014/main" id="{DBDCBB51-D290-4661-ACA1-EBB326A0C87B}"/>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3798920" y="5926573"/>
            <a:ext cx="8072268" cy="6618255"/>
          </a:xfrm>
          <a:prstGeom prst="rect">
            <a:avLst/>
          </a:prstGeom>
          <a:effectLst>
            <a:softEdge rad="50800"/>
          </a:effectLst>
        </p:spPr>
      </p:pic>
      <p:sp>
        <p:nvSpPr>
          <p:cNvPr id="5" name="Text Box 16">
            <a:extLst>
              <a:ext uri="{FF2B5EF4-FFF2-40B4-BE49-F238E27FC236}">
                <a16:creationId xmlns:a16="http://schemas.microsoft.com/office/drawing/2014/main" id="{06F3D1EC-E55D-4779-B54A-A24589FCA54D}"/>
              </a:ext>
            </a:extLst>
          </p:cNvPr>
          <p:cNvSpPr txBox="1"/>
          <p:nvPr/>
        </p:nvSpPr>
        <p:spPr>
          <a:xfrm>
            <a:off x="12512814" y="6854190"/>
            <a:ext cx="8493672" cy="922020"/>
          </a:xfrm>
          <a:prstGeom prst="rect">
            <a:avLst/>
          </a:prstGeom>
          <a:solidFill>
            <a:prstClr val="white"/>
          </a:solidFill>
          <a:ln>
            <a:noFill/>
          </a:ln>
        </p:spPr>
        <p:txBody>
          <a:bodyPr rot="0" spcFirstLastPara="0" vert="horz" wrap="square" lIns="0" tIns="0" rIns="0" bIns="0" numCol="1" spcCol="0" rtlCol="0" fromWordArt="0" anchor="t" anchorCtr="0" forceAA="0" compatLnSpc="1">
            <a:prstTxWarp prst="textNoShape">
              <a:avLst/>
            </a:prstTxWarp>
            <a:noAutofit/>
          </a:bodyPr>
          <a:lstStyle/>
          <a:p>
            <a:pPr marL="0" marR="0">
              <a:spcBef>
                <a:spcPts val="0"/>
              </a:spcBef>
              <a:spcAft>
                <a:spcPts val="0"/>
              </a:spcAft>
            </a:pPr>
            <a:r>
              <a:rPr lang="en-US" sz="4000" b="1" dirty="0">
                <a:solidFill>
                  <a:schemeClr val="bg2"/>
                </a:solidFill>
                <a:effectLst/>
                <a:latin typeface="Garamond" panose="02020404030301010803" pitchFamily="18" charset="0"/>
                <a:ea typeface="Calibri" panose="020F0502020204030204" pitchFamily="34" charset="0"/>
                <a:cs typeface="Times New Roman" panose="02020603050405020304" pitchFamily="18" charset="0"/>
              </a:rPr>
              <a:t>The grave of </a:t>
            </a:r>
            <a:r>
              <a:rPr lang="en-US" sz="4000" b="1" dirty="0" err="1">
                <a:solidFill>
                  <a:schemeClr val="bg2"/>
                </a:solidFill>
                <a:effectLst/>
                <a:latin typeface="Garamond" panose="02020404030301010803" pitchFamily="18" charset="0"/>
                <a:ea typeface="Calibri" panose="020F0502020204030204" pitchFamily="34" charset="0"/>
                <a:cs typeface="Times New Roman" panose="02020603050405020304" pitchFamily="18" charset="0"/>
              </a:rPr>
              <a:t>Himebrick</a:t>
            </a:r>
            <a:r>
              <a:rPr lang="en-US" sz="4000" b="1" dirty="0">
                <a:solidFill>
                  <a:schemeClr val="bg2"/>
                </a:solidFill>
                <a:effectLst/>
                <a:latin typeface="Garamond" panose="02020404030301010803" pitchFamily="18" charset="0"/>
                <a:ea typeface="Calibri" panose="020F0502020204030204" pitchFamily="34" charset="0"/>
                <a:cs typeface="Times New Roman" panose="02020603050405020304" pitchFamily="18" charset="0"/>
              </a:rPr>
              <a:t> and Louisa Tyler in Covert Township’s historically racially integrated cemetery.</a:t>
            </a:r>
          </a:p>
          <a:p>
            <a:pPr marL="0" marR="0">
              <a:spcBef>
                <a:spcPts val="0"/>
              </a:spcBef>
              <a:spcAft>
                <a:spcPts val="0"/>
              </a:spcAft>
            </a:pPr>
            <a:endParaRPr lang="en-US" sz="4000" b="1" dirty="0">
              <a:solidFill>
                <a:schemeClr val="bg2"/>
              </a:solidFill>
              <a:latin typeface="Garamond" panose="02020404030301010803" pitchFamily="18" charset="0"/>
              <a:ea typeface="Calibri" panose="020F0502020204030204" pitchFamily="34" charset="0"/>
              <a:cs typeface="Times New Roman" panose="02020603050405020304" pitchFamily="18" charset="0"/>
            </a:endParaRPr>
          </a:p>
          <a:p>
            <a:r>
              <a:rPr lang="en-US" sz="4000" b="1" dirty="0" err="1">
                <a:solidFill>
                  <a:schemeClr val="bg2"/>
                </a:solidFill>
                <a:effectLst/>
                <a:latin typeface="Garamond" panose="02020404030301010803" pitchFamily="18" charset="0"/>
                <a:ea typeface="Calibri" panose="020F0502020204030204" pitchFamily="34" charset="0"/>
                <a:cs typeface="Times New Roman" panose="02020603050405020304" pitchFamily="18" charset="0"/>
              </a:rPr>
              <a:t>Himebrick</a:t>
            </a:r>
            <a:r>
              <a:rPr lang="en-US" sz="4000" b="1" dirty="0">
                <a:solidFill>
                  <a:schemeClr val="bg2"/>
                </a:solidFill>
                <a:effectLst/>
                <a:latin typeface="Garamond" panose="02020404030301010803" pitchFamily="18" charset="0"/>
                <a:ea typeface="Calibri" panose="020F0502020204030204" pitchFamily="34" charset="0"/>
                <a:cs typeface="Times New Roman" panose="02020603050405020304" pitchFamily="18" charset="0"/>
              </a:rPr>
              <a:t> arrived in Michigan in the 1850s, then </a:t>
            </a:r>
            <a:r>
              <a:rPr lang="en-US" sz="4000" b="1" dirty="0">
                <a:solidFill>
                  <a:schemeClr val="bg2"/>
                </a:solidFill>
                <a:latin typeface="Garamond" panose="02020404030301010803" pitchFamily="18" charset="0"/>
                <a:ea typeface="Calibri" panose="020F0502020204030204" pitchFamily="34" charset="0"/>
                <a:cs typeface="Times New Roman" panose="02020603050405020304" pitchFamily="18" charset="0"/>
              </a:rPr>
              <a:t>settled in Covert after serving in the 1</a:t>
            </a:r>
            <a:r>
              <a:rPr lang="en-US" sz="4000" b="1" baseline="30000" dirty="0">
                <a:solidFill>
                  <a:schemeClr val="bg2"/>
                </a:solidFill>
                <a:latin typeface="Garamond" panose="02020404030301010803" pitchFamily="18" charset="0"/>
                <a:ea typeface="Calibri" panose="020F0502020204030204" pitchFamily="34" charset="0"/>
                <a:cs typeface="Times New Roman" panose="02020603050405020304" pitchFamily="18" charset="0"/>
              </a:rPr>
              <a:t>st</a:t>
            </a:r>
            <a:r>
              <a:rPr lang="en-US" sz="4000" b="1" dirty="0">
                <a:solidFill>
                  <a:schemeClr val="bg2"/>
                </a:solidFill>
                <a:latin typeface="Garamond" panose="02020404030301010803" pitchFamily="18" charset="0"/>
                <a:ea typeface="Calibri" panose="020F0502020204030204" pitchFamily="34" charset="0"/>
                <a:cs typeface="Times New Roman" panose="02020603050405020304" pitchFamily="18" charset="0"/>
              </a:rPr>
              <a:t> Michigan / 102</a:t>
            </a:r>
            <a:r>
              <a:rPr lang="en-US" sz="4000" b="1" baseline="30000" dirty="0">
                <a:solidFill>
                  <a:schemeClr val="bg2"/>
                </a:solidFill>
                <a:latin typeface="Garamond" panose="02020404030301010803" pitchFamily="18" charset="0"/>
                <a:ea typeface="Calibri" panose="020F0502020204030204" pitchFamily="34" charset="0"/>
                <a:cs typeface="Times New Roman" panose="02020603050405020304" pitchFamily="18" charset="0"/>
              </a:rPr>
              <a:t>nd</a:t>
            </a:r>
            <a:r>
              <a:rPr lang="en-US" sz="4000" b="1" dirty="0">
                <a:solidFill>
                  <a:schemeClr val="bg2"/>
                </a:solidFill>
                <a:latin typeface="Garamond" panose="02020404030301010803" pitchFamily="18" charset="0"/>
                <a:ea typeface="Calibri" panose="020F0502020204030204" pitchFamily="34" charset="0"/>
                <a:cs typeface="Times New Roman" panose="02020603050405020304" pitchFamily="18" charset="0"/>
              </a:rPr>
              <a:t> United States Colored Infantry.</a:t>
            </a:r>
          </a:p>
          <a:p>
            <a:pPr marL="0" marR="0">
              <a:lnSpc>
                <a:spcPct val="107000"/>
              </a:lnSpc>
              <a:spcBef>
                <a:spcPts val="0"/>
              </a:spcBef>
              <a:spcAft>
                <a:spcPts val="0"/>
              </a:spcAft>
            </a:pPr>
            <a:r>
              <a:rPr lang="en-US" sz="4400" i="1" dirty="0">
                <a:solidFill>
                  <a:srgbClr val="E7E6E6"/>
                </a:solidFill>
                <a:effectLst/>
                <a:latin typeface="Garamond" panose="02020404030301010803" pitchFamily="18" charset="0"/>
                <a:ea typeface="Calibri" panose="020F0502020204030204" pitchFamily="34" charset="0"/>
                <a:cs typeface="Times New Roman" panose="02020603050405020304" pitchFamily="18" charset="0"/>
              </a:rPr>
              <a:t> </a:t>
            </a:r>
            <a:endParaRPr lang="en-US" sz="4400" dirty="0">
              <a:effectLst/>
              <a:latin typeface="Georgia" panose="02040502050405020303"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408754281"/>
      </p:ext>
    </p:extLst>
  </p:cSld>
  <p:clrMapOvr>
    <a:masterClrMapping/>
  </p:clrMapOvr>
  <p:transition spd="slow">
    <p:wipe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50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1000"/>
                                        <p:tgtEl>
                                          <p:spTgt spid="5">
                                            <p:txEl>
                                              <p:pRg st="0" end="0"/>
                                            </p:txEl>
                                          </p:spTgt>
                                        </p:tgtEl>
                                      </p:cBhvr>
                                    </p:animEffect>
                                    <p:anim calcmode="lin" valueType="num">
                                      <p:cBhvr>
                                        <p:cTn id="8" dur="1000" fill="hold"/>
                                        <p:tgtEl>
                                          <p:spTgt spid="5">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5">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500"/>
                                  </p:stCondLst>
                                  <p:childTnLst>
                                    <p:set>
                                      <p:cBhvr>
                                        <p:cTn id="11" dur="1" fill="hold">
                                          <p:stCondLst>
                                            <p:cond delay="0"/>
                                          </p:stCondLst>
                                        </p:cTn>
                                        <p:tgtEl>
                                          <p:spTgt spid="5">
                                            <p:txEl>
                                              <p:pRg st="2" end="2"/>
                                            </p:txEl>
                                          </p:spTgt>
                                        </p:tgtEl>
                                        <p:attrNameLst>
                                          <p:attrName>style.visibility</p:attrName>
                                        </p:attrNameLst>
                                      </p:cBhvr>
                                      <p:to>
                                        <p:strVal val="visible"/>
                                      </p:to>
                                    </p:set>
                                    <p:animEffect transition="in" filter="fade">
                                      <p:cBhvr>
                                        <p:cTn id="12" dur="1000"/>
                                        <p:tgtEl>
                                          <p:spTgt spid="5">
                                            <p:txEl>
                                              <p:pRg st="2" end="2"/>
                                            </p:txEl>
                                          </p:spTgt>
                                        </p:tgtEl>
                                      </p:cBhvr>
                                    </p:animEffect>
                                    <p:anim calcmode="lin" valueType="num">
                                      <p:cBhvr>
                                        <p:cTn id="13" dur="1000" fill="hold"/>
                                        <p:tgtEl>
                                          <p:spTgt spid="5">
                                            <p:txEl>
                                              <p:pRg st="2" end="2"/>
                                            </p:txEl>
                                          </p:spTgt>
                                        </p:tgtEl>
                                        <p:attrNameLst>
                                          <p:attrName>ppt_x</p:attrName>
                                        </p:attrNameLst>
                                      </p:cBhvr>
                                      <p:tavLst>
                                        <p:tav tm="0">
                                          <p:val>
                                            <p:strVal val="#ppt_x"/>
                                          </p:val>
                                        </p:tav>
                                        <p:tav tm="100000">
                                          <p:val>
                                            <p:strVal val="#ppt_x"/>
                                          </p:val>
                                        </p:tav>
                                      </p:tavLst>
                                    </p:anim>
                                    <p:anim calcmode="lin" valueType="num">
                                      <p:cBhvr>
                                        <p:cTn id="14" dur="1000" fill="hold"/>
                                        <p:tgtEl>
                                          <p:spTgt spid="5">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 name="Woodson Principles…"/>
          <p:cNvSpPr txBox="1">
            <a:spLocks noGrp="1"/>
          </p:cNvSpPr>
          <p:nvPr>
            <p:ph type="ctrTitle"/>
          </p:nvPr>
        </p:nvSpPr>
        <p:spPr>
          <a:xfrm>
            <a:off x="3798920" y="1458849"/>
            <a:ext cx="18299080" cy="1100215"/>
          </a:xfrm>
          <a:prstGeom prst="rect">
            <a:avLst/>
          </a:prstGeom>
        </p:spPr>
        <p:txBody>
          <a:bodyPr anchor="t">
            <a:noAutofit/>
          </a:bodyPr>
          <a:lstStyle/>
          <a:p>
            <a:pPr>
              <a:lnSpc>
                <a:spcPts val="7640"/>
              </a:lnSpc>
              <a:spcAft>
                <a:spcPts val="600"/>
              </a:spcAft>
            </a:pPr>
            <a:r>
              <a:rPr lang="en-US" sz="7200" b="1" dirty="0">
                <a:latin typeface="Garamond" panose="02020404030301010803" pitchFamily="18" charset="0"/>
              </a:rPr>
              <a:t>A Legacy of Cooperation and Equality</a:t>
            </a:r>
            <a:br>
              <a:rPr lang="en-US" sz="7200" dirty="0"/>
            </a:br>
            <a:br>
              <a:rPr lang="en-US" dirty="0"/>
            </a:br>
            <a:endParaRPr dirty="0"/>
          </a:p>
        </p:txBody>
      </p:sp>
      <p:sp>
        <p:nvSpPr>
          <p:cNvPr id="8" name="Woodson Principles Critical Thinking and Discussion Questions">
            <a:extLst>
              <a:ext uri="{FF2B5EF4-FFF2-40B4-BE49-F238E27FC236}">
                <a16:creationId xmlns:a16="http://schemas.microsoft.com/office/drawing/2014/main" id="{0A6114C0-5F9C-3A47-9EED-D1A57984E827}"/>
              </a:ext>
            </a:extLst>
          </p:cNvPr>
          <p:cNvSpPr txBox="1">
            <a:spLocks/>
          </p:cNvSpPr>
          <p:nvPr/>
        </p:nvSpPr>
        <p:spPr>
          <a:xfrm>
            <a:off x="3798920" y="2915328"/>
            <a:ext cx="18299080" cy="179978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r>
              <a:rPr lang="en-US" sz="4000" dirty="0">
                <a:latin typeface="Lato" panose="020F0502020204030203" pitchFamily="34" charset="77"/>
                <a:ea typeface="Lato" panose="020F0502020204030203" pitchFamily="34" charset="0"/>
                <a:cs typeface="Lato" panose="020F0502020204030203" pitchFamily="34" charset="0"/>
              </a:rPr>
              <a:t>Though Covert’s population took a hit in the early twentieth century – cut almost in half by 1920, as residents sought economic opportunities in Chicago or Detroit – its spirit of cooperation and solidarity continued. In the 1950s and 60s, when Americans watched Southern police turn dogs and hoses on peaceful Civil Rights protestors, Covert still hosted integrated proms, “sock-hops,” and church events.</a:t>
            </a:r>
          </a:p>
        </p:txBody>
      </p:sp>
      <p:pic>
        <p:nvPicPr>
          <p:cNvPr id="4" name="Graphic 3" descr="Download from cloud">
            <a:hlinkClick r:id="rId3"/>
            <a:extLst>
              <a:ext uri="{FF2B5EF4-FFF2-40B4-BE49-F238E27FC236}">
                <a16:creationId xmlns:a16="http://schemas.microsoft.com/office/drawing/2014/main" id="{A8B2830B-3158-42FB-B320-23488406F2DB}"/>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3798920" y="7389692"/>
            <a:ext cx="1935947" cy="1935947"/>
          </a:xfrm>
          <a:prstGeom prst="rect">
            <a:avLst/>
          </a:prstGeom>
        </p:spPr>
      </p:pic>
      <p:sp>
        <p:nvSpPr>
          <p:cNvPr id="5" name="Woodson Principles Critical Thinking and Discussion Questions">
            <a:extLst>
              <a:ext uri="{FF2B5EF4-FFF2-40B4-BE49-F238E27FC236}">
                <a16:creationId xmlns:a16="http://schemas.microsoft.com/office/drawing/2014/main" id="{4C9EEB8F-E4A0-40EF-BF34-3D1F0A94152D}"/>
              </a:ext>
            </a:extLst>
          </p:cNvPr>
          <p:cNvSpPr txBox="1">
            <a:spLocks/>
          </p:cNvSpPr>
          <p:nvPr/>
        </p:nvSpPr>
        <p:spPr>
          <a:xfrm>
            <a:off x="6402312" y="7592852"/>
            <a:ext cx="15350248" cy="154311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r>
              <a:rPr lang="en-US" sz="4000" b="1" dirty="0">
                <a:latin typeface="Garamond" panose="02020404030301010803" pitchFamily="18" charset="0"/>
                <a:ea typeface="Lato" panose="020F0502020204030203" pitchFamily="34" charset="0"/>
                <a:cs typeface="Lato" panose="020F0502020204030203" pitchFamily="34" charset="0"/>
              </a:rPr>
              <a:t>Download the Case Study “A Lesson in Grace” to read about the difficulties of maintaining a multiracial community in an era when racism is socially acceptable. </a:t>
            </a:r>
            <a:endParaRPr lang="en-US" sz="4000" b="1" i="1" dirty="0">
              <a:latin typeface="Garamond" panose="02020404030301010803" pitchFamily="18" charset="0"/>
              <a:ea typeface="Lato" panose="020F0502020204030203" pitchFamily="34" charset="0"/>
              <a:cs typeface="Lato" panose="020F0502020204030203" pitchFamily="34" charset="0"/>
            </a:endParaRPr>
          </a:p>
          <a:p>
            <a:endParaRPr lang="en-US" sz="4000" dirty="0">
              <a:latin typeface="Lato" panose="020F0502020204030203" pitchFamily="34" charset="77"/>
              <a:ea typeface="Lato" panose="020F0502020204030203" pitchFamily="34" charset="0"/>
              <a:cs typeface="Lato" panose="020F0502020204030203" pitchFamily="34" charset="0"/>
            </a:endParaRPr>
          </a:p>
        </p:txBody>
      </p:sp>
    </p:spTree>
    <p:extLst>
      <p:ext uri="{BB962C8B-B14F-4D97-AF65-F5344CB8AC3E}">
        <p14:creationId xmlns:p14="http://schemas.microsoft.com/office/powerpoint/2010/main" val="23217508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150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150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 name="Woodson Principles…"/>
          <p:cNvSpPr txBox="1">
            <a:spLocks noGrp="1"/>
          </p:cNvSpPr>
          <p:nvPr>
            <p:ph type="ctrTitle"/>
          </p:nvPr>
        </p:nvSpPr>
        <p:spPr>
          <a:xfrm>
            <a:off x="3798920" y="1458849"/>
            <a:ext cx="18299080" cy="1100215"/>
          </a:xfrm>
          <a:prstGeom prst="rect">
            <a:avLst/>
          </a:prstGeom>
        </p:spPr>
        <p:txBody>
          <a:bodyPr anchor="t">
            <a:noAutofit/>
          </a:bodyPr>
          <a:lstStyle/>
          <a:p>
            <a:pPr>
              <a:lnSpc>
                <a:spcPts val="7640"/>
              </a:lnSpc>
              <a:spcAft>
                <a:spcPts val="600"/>
              </a:spcAft>
            </a:pPr>
            <a:r>
              <a:rPr lang="en-US" sz="7200" b="1" dirty="0">
                <a:latin typeface="Garamond" panose="02020404030301010803" pitchFamily="18" charset="0"/>
              </a:rPr>
              <a:t>A Legacy of Cooperation and Equality</a:t>
            </a:r>
            <a:br>
              <a:rPr lang="en-US" sz="7200" dirty="0"/>
            </a:br>
            <a:br>
              <a:rPr lang="en-US" dirty="0"/>
            </a:br>
            <a:endParaRPr dirty="0"/>
          </a:p>
        </p:txBody>
      </p:sp>
      <p:sp>
        <p:nvSpPr>
          <p:cNvPr id="8" name="Woodson Principles Critical Thinking and Discussion Questions">
            <a:extLst>
              <a:ext uri="{FF2B5EF4-FFF2-40B4-BE49-F238E27FC236}">
                <a16:creationId xmlns:a16="http://schemas.microsoft.com/office/drawing/2014/main" id="{0A6114C0-5F9C-3A47-9EED-D1A57984E827}"/>
              </a:ext>
            </a:extLst>
          </p:cNvPr>
          <p:cNvSpPr txBox="1">
            <a:spLocks/>
          </p:cNvSpPr>
          <p:nvPr/>
        </p:nvSpPr>
        <p:spPr>
          <a:xfrm>
            <a:off x="3798920" y="2902578"/>
            <a:ext cx="18299080" cy="179978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defTabSz="825500">
              <a:defRPr sz="4000">
                <a:uFill>
                  <a:solidFill>
                    <a:srgbClr val="000000"/>
                  </a:solidFill>
                </a:uFill>
                <a:latin typeface="Lato" panose="020F0502020204030203" pitchFamily="34" charset="77"/>
                <a:ea typeface="+mn-ea"/>
                <a:cs typeface="+mn-cs"/>
              </a:defRPr>
            </a:lvl1pPr>
            <a:lvl2pPr defTabSz="825500">
              <a:defRPr sz="3000">
                <a:uFill>
                  <a:solidFill>
                    <a:srgbClr val="000000"/>
                  </a:solidFill>
                </a:uFill>
                <a:latin typeface="+mn-lt"/>
                <a:ea typeface="+mn-ea"/>
                <a:cs typeface="+mn-cs"/>
              </a:defRPr>
            </a:lvl2pPr>
            <a:lvl3pPr defTabSz="825500">
              <a:defRPr sz="3000">
                <a:uFill>
                  <a:solidFill>
                    <a:srgbClr val="000000"/>
                  </a:solidFill>
                </a:uFill>
                <a:latin typeface="+mn-lt"/>
                <a:ea typeface="+mn-ea"/>
                <a:cs typeface="+mn-cs"/>
              </a:defRPr>
            </a:lvl3pPr>
            <a:lvl4pPr defTabSz="825500">
              <a:defRPr sz="3000">
                <a:uFill>
                  <a:solidFill>
                    <a:srgbClr val="000000"/>
                  </a:solidFill>
                </a:uFill>
                <a:latin typeface="+mn-lt"/>
                <a:ea typeface="+mn-ea"/>
                <a:cs typeface="+mn-cs"/>
              </a:defRPr>
            </a:lvl4pPr>
            <a:lvl5pPr defTabSz="825500">
              <a:defRPr sz="3000">
                <a:uFill>
                  <a:solidFill>
                    <a:srgbClr val="000000"/>
                  </a:solidFill>
                </a:uFill>
                <a:latin typeface="+mn-lt"/>
                <a:ea typeface="+mn-ea"/>
                <a:cs typeface="+mn-cs"/>
              </a:defRPr>
            </a:lvl5pPr>
            <a:lvl6pPr marL="3302000" indent="-254000">
              <a:lnSpc>
                <a:spcPct val="150000"/>
              </a:lnSpc>
              <a:buSzPct val="123000"/>
              <a:buChar char="•"/>
              <a:defRPr sz="2000">
                <a:solidFill>
                  <a:srgbClr val="5E5E5E"/>
                </a:solidFill>
                <a:latin typeface="Lato Regular"/>
                <a:ea typeface="Lato Regular"/>
                <a:cs typeface="Lato Regular"/>
              </a:defRPr>
            </a:lvl6pPr>
            <a:lvl7pPr marL="3911600" indent="-254000">
              <a:lnSpc>
                <a:spcPct val="150000"/>
              </a:lnSpc>
              <a:buSzPct val="123000"/>
              <a:buChar char="•"/>
              <a:defRPr sz="2000">
                <a:solidFill>
                  <a:srgbClr val="5E5E5E"/>
                </a:solidFill>
                <a:latin typeface="Lato Regular"/>
                <a:ea typeface="Lato Regular"/>
                <a:cs typeface="Lato Regular"/>
              </a:defRPr>
            </a:lvl7pPr>
            <a:lvl8pPr marL="4521200" indent="-254000">
              <a:lnSpc>
                <a:spcPct val="150000"/>
              </a:lnSpc>
              <a:buSzPct val="123000"/>
              <a:buChar char="•"/>
              <a:defRPr sz="2000">
                <a:solidFill>
                  <a:srgbClr val="5E5E5E"/>
                </a:solidFill>
                <a:latin typeface="Lato Regular"/>
                <a:ea typeface="Lato Regular"/>
                <a:cs typeface="Lato Regular"/>
              </a:defRPr>
            </a:lvl8pPr>
            <a:lvl9pPr marL="5130800" indent="-254000">
              <a:lnSpc>
                <a:spcPct val="150000"/>
              </a:lnSpc>
              <a:buSzPct val="123000"/>
              <a:buChar char="•"/>
              <a:defRPr sz="2000">
                <a:solidFill>
                  <a:srgbClr val="5E5E5E"/>
                </a:solidFill>
                <a:latin typeface="Lato Regular"/>
                <a:ea typeface="Lato Regular"/>
                <a:cs typeface="Lato Regular"/>
              </a:defRPr>
            </a:lvl9pPr>
          </a:lstStyle>
          <a:p>
            <a:r>
              <a:rPr lang="en-US" dirty="0">
                <a:ea typeface="Lato" panose="020F0502020204030203" pitchFamily="34" charset="0"/>
                <a:cs typeface="Lato" panose="020F0502020204030203" pitchFamily="34" charset="0"/>
              </a:rPr>
              <a:t>Today, Covert is in some ways a very different place. The lumber mills that sustained its booming early decades went under in 1889, but its orchards continue to grow; some on Black-owned family farms still in operation.</a:t>
            </a:r>
          </a:p>
          <a:p>
            <a:endParaRPr lang="en-US" dirty="0">
              <a:ea typeface="Lato" panose="020F0502020204030203" pitchFamily="34" charset="0"/>
              <a:cs typeface="Lato" panose="020F0502020204030203" pitchFamily="34" charset="0"/>
            </a:endParaRPr>
          </a:p>
          <a:p>
            <a:r>
              <a:rPr lang="en-US" dirty="0">
                <a:ea typeface="Lato" panose="020F0502020204030203" pitchFamily="34" charset="0"/>
                <a:cs typeface="Lato" panose="020F0502020204030203" pitchFamily="34" charset="0"/>
              </a:rPr>
              <a:t>A quarter of its families live below the poverty line, but it retains its diverse character, with a growing population of Hispanic migrants since the 1970s. </a:t>
            </a:r>
          </a:p>
          <a:p>
            <a:endParaRPr lang="en-US" dirty="0">
              <a:ea typeface="Lato" panose="020F0502020204030203" pitchFamily="34" charset="0"/>
              <a:cs typeface="Lato" panose="020F0502020204030203" pitchFamily="34" charset="0"/>
            </a:endParaRPr>
          </a:p>
          <a:p>
            <a:r>
              <a:rPr lang="en-US" dirty="0">
                <a:ea typeface="Lato" panose="020F0502020204030203" pitchFamily="34" charset="0"/>
                <a:cs typeface="Lato" panose="020F0502020204030203" pitchFamily="34" charset="0"/>
              </a:rPr>
              <a:t>Covert still celebrates its history of racial equality and its founders’ quiet but powerful efforts, in the dark decades when much of the country turned its back on the moral victories of the Civil War, to fulfill America’s promise. </a:t>
            </a:r>
          </a:p>
        </p:txBody>
      </p:sp>
      <p:pic>
        <p:nvPicPr>
          <p:cNvPr id="7" name="Graphic 6" descr="Download from cloud">
            <a:hlinkClick r:id="rId3"/>
            <a:extLst>
              <a:ext uri="{FF2B5EF4-FFF2-40B4-BE49-F238E27FC236}">
                <a16:creationId xmlns:a16="http://schemas.microsoft.com/office/drawing/2014/main" id="{14B6F4E7-043C-4EB6-A961-F60ACA834A7A}"/>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3798920" y="9776309"/>
            <a:ext cx="1935947" cy="1935947"/>
          </a:xfrm>
          <a:prstGeom prst="rect">
            <a:avLst/>
          </a:prstGeom>
        </p:spPr>
      </p:pic>
      <p:sp>
        <p:nvSpPr>
          <p:cNvPr id="9" name="Woodson Principles Critical Thinking and Discussion Questions">
            <a:extLst>
              <a:ext uri="{FF2B5EF4-FFF2-40B4-BE49-F238E27FC236}">
                <a16:creationId xmlns:a16="http://schemas.microsoft.com/office/drawing/2014/main" id="{CF81916D-A287-478D-9650-F025CA24C70B}"/>
              </a:ext>
            </a:extLst>
          </p:cNvPr>
          <p:cNvSpPr txBox="1">
            <a:spLocks/>
          </p:cNvSpPr>
          <p:nvPr/>
        </p:nvSpPr>
        <p:spPr>
          <a:xfrm>
            <a:off x="6860087" y="9972723"/>
            <a:ext cx="12614162" cy="154311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r>
              <a:rPr lang="en-US" sz="4000" b="1" dirty="0">
                <a:latin typeface="Garamond" panose="02020404030301010803" pitchFamily="18" charset="0"/>
                <a:ea typeface="Lato" panose="020F0502020204030203" pitchFamily="34" charset="0"/>
                <a:cs typeface="Lato" panose="020F0502020204030203" pitchFamily="34" charset="0"/>
              </a:rPr>
              <a:t>Download the Case Study “Colorblind Justice?” to see how the Tyler family and their white neighbors navigated the Michigan justice system in a racially-charged dispute.</a:t>
            </a:r>
            <a:endParaRPr lang="en-US" sz="4000" dirty="0">
              <a:latin typeface="Lato" panose="020F0502020204030203" pitchFamily="34" charset="77"/>
              <a:ea typeface="Lato" panose="020F0502020204030203" pitchFamily="34" charset="0"/>
              <a:cs typeface="Lato" panose="020F0502020204030203" pitchFamily="34" charset="0"/>
            </a:endParaRPr>
          </a:p>
        </p:txBody>
      </p:sp>
    </p:spTree>
    <p:extLst>
      <p:ext uri="{BB962C8B-B14F-4D97-AF65-F5344CB8AC3E}">
        <p14:creationId xmlns:p14="http://schemas.microsoft.com/office/powerpoint/2010/main" val="2890526312"/>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8">
                                            <p:txEl>
                                              <p:pRg st="2" end="2"/>
                                            </p:txEl>
                                          </p:spTgt>
                                        </p:tgtEl>
                                        <p:attrNameLst>
                                          <p:attrName>style.visibility</p:attrName>
                                        </p:attrNameLst>
                                      </p:cBhvr>
                                      <p:to>
                                        <p:strVal val="visible"/>
                                      </p:to>
                                    </p:set>
                                    <p:animEffect transition="in" filter="wipe(left)">
                                      <p:cBhvr>
                                        <p:cTn id="7" dur="500"/>
                                        <p:tgtEl>
                                          <p:spTgt spid="8">
                                            <p:txEl>
                                              <p:pRg st="2" end="2"/>
                                            </p:txEl>
                                          </p:spTgt>
                                        </p:tgtEl>
                                      </p:cBhvr>
                                    </p:animEffect>
                                  </p:childTnLst>
                                </p:cTn>
                              </p:par>
                              <p:par>
                                <p:cTn id="8" presetID="22" presetClass="entr" presetSubtype="8" fill="hold" nodeType="withEffect">
                                  <p:stCondLst>
                                    <p:cond delay="1000"/>
                                  </p:stCondLst>
                                  <p:childTnLst>
                                    <p:set>
                                      <p:cBhvr>
                                        <p:cTn id="9" dur="1" fill="hold">
                                          <p:stCondLst>
                                            <p:cond delay="0"/>
                                          </p:stCondLst>
                                        </p:cTn>
                                        <p:tgtEl>
                                          <p:spTgt spid="8">
                                            <p:txEl>
                                              <p:pRg st="4" end="4"/>
                                            </p:txEl>
                                          </p:spTgt>
                                        </p:tgtEl>
                                        <p:attrNameLst>
                                          <p:attrName>style.visibility</p:attrName>
                                        </p:attrNameLst>
                                      </p:cBhvr>
                                      <p:to>
                                        <p:strVal val="visible"/>
                                      </p:to>
                                    </p:set>
                                    <p:animEffect transition="in" filter="wipe(left)">
                                      <p:cBhvr>
                                        <p:cTn id="10" dur="500"/>
                                        <p:tgtEl>
                                          <p:spTgt spid="8">
                                            <p:txEl>
                                              <p:pRg st="4" end="4"/>
                                            </p:txEl>
                                          </p:spTgt>
                                        </p:tgtEl>
                                      </p:cBhvr>
                                    </p:animEffect>
                                  </p:childTnLst>
                                </p:cTn>
                              </p:par>
                              <p:par>
                                <p:cTn id="11" presetID="42" presetClass="entr" presetSubtype="0" fill="hold" grpId="0" nodeType="withEffect">
                                  <p:stCondLst>
                                    <p:cond delay="2000"/>
                                  </p:stCondLst>
                                  <p:childTnLst>
                                    <p:set>
                                      <p:cBhvr>
                                        <p:cTn id="12" dur="1" fill="hold">
                                          <p:stCondLst>
                                            <p:cond delay="0"/>
                                          </p:stCondLst>
                                        </p:cTn>
                                        <p:tgtEl>
                                          <p:spTgt spid="9"/>
                                        </p:tgtEl>
                                        <p:attrNameLst>
                                          <p:attrName>style.visibility</p:attrName>
                                        </p:attrNameLst>
                                      </p:cBhvr>
                                      <p:to>
                                        <p:strVal val="visible"/>
                                      </p:to>
                                    </p:set>
                                    <p:animEffect transition="in" filter="fade">
                                      <p:cBhvr>
                                        <p:cTn id="13" dur="1000"/>
                                        <p:tgtEl>
                                          <p:spTgt spid="9"/>
                                        </p:tgtEl>
                                      </p:cBhvr>
                                    </p:animEffect>
                                    <p:anim calcmode="lin" valueType="num">
                                      <p:cBhvr>
                                        <p:cTn id="14" dur="1000" fill="hold"/>
                                        <p:tgtEl>
                                          <p:spTgt spid="9"/>
                                        </p:tgtEl>
                                        <p:attrNameLst>
                                          <p:attrName>ppt_x</p:attrName>
                                        </p:attrNameLst>
                                      </p:cBhvr>
                                      <p:tavLst>
                                        <p:tav tm="0">
                                          <p:val>
                                            <p:strVal val="#ppt_x"/>
                                          </p:val>
                                        </p:tav>
                                        <p:tav tm="100000">
                                          <p:val>
                                            <p:strVal val="#ppt_x"/>
                                          </p:val>
                                        </p:tav>
                                      </p:tavLst>
                                    </p:anim>
                                    <p:anim calcmode="lin" valueType="num">
                                      <p:cBhvr>
                                        <p:cTn id="15" dur="1000" fill="hold"/>
                                        <p:tgtEl>
                                          <p:spTgt spid="9"/>
                                        </p:tgtEl>
                                        <p:attrNameLst>
                                          <p:attrName>ppt_y</p:attrName>
                                        </p:attrNameLst>
                                      </p:cBhvr>
                                      <p:tavLst>
                                        <p:tav tm="0">
                                          <p:val>
                                            <p:strVal val="#ppt_y+.1"/>
                                          </p:val>
                                        </p:tav>
                                        <p:tav tm="100000">
                                          <p:val>
                                            <p:strVal val="#ppt_y"/>
                                          </p:val>
                                        </p:tav>
                                      </p:tavLst>
                                    </p:anim>
                                  </p:childTnLst>
                                </p:cTn>
                              </p:par>
                              <p:par>
                                <p:cTn id="16" presetID="42" presetClass="entr" presetSubtype="0" fill="hold" nodeType="withEffect">
                                  <p:stCondLst>
                                    <p:cond delay="2000"/>
                                  </p:stCondLst>
                                  <p:childTnLst>
                                    <p:set>
                                      <p:cBhvr>
                                        <p:cTn id="17" dur="1" fill="hold">
                                          <p:stCondLst>
                                            <p:cond delay="0"/>
                                          </p:stCondLst>
                                        </p:cTn>
                                        <p:tgtEl>
                                          <p:spTgt spid="7"/>
                                        </p:tgtEl>
                                        <p:attrNameLst>
                                          <p:attrName>style.visibility</p:attrName>
                                        </p:attrNameLst>
                                      </p:cBhvr>
                                      <p:to>
                                        <p:strVal val="visible"/>
                                      </p:to>
                                    </p:set>
                                    <p:animEffect transition="in" filter="fade">
                                      <p:cBhvr>
                                        <p:cTn id="18" dur="1000"/>
                                        <p:tgtEl>
                                          <p:spTgt spid="7"/>
                                        </p:tgtEl>
                                      </p:cBhvr>
                                    </p:animEffect>
                                    <p:anim calcmode="lin" valueType="num">
                                      <p:cBhvr>
                                        <p:cTn id="19" dur="1000" fill="hold"/>
                                        <p:tgtEl>
                                          <p:spTgt spid="7"/>
                                        </p:tgtEl>
                                        <p:attrNameLst>
                                          <p:attrName>ppt_x</p:attrName>
                                        </p:attrNameLst>
                                      </p:cBhvr>
                                      <p:tavLst>
                                        <p:tav tm="0">
                                          <p:val>
                                            <p:strVal val="#ppt_x"/>
                                          </p:val>
                                        </p:tav>
                                        <p:tav tm="100000">
                                          <p:val>
                                            <p:strVal val="#ppt_x"/>
                                          </p:val>
                                        </p:tav>
                                      </p:tavLst>
                                    </p:anim>
                                    <p:anim calcmode="lin" valueType="num">
                                      <p:cBhvr>
                                        <p:cTn id="20"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 name="Woodson Principles…"/>
          <p:cNvSpPr txBox="1">
            <a:spLocks noGrp="1"/>
          </p:cNvSpPr>
          <p:nvPr>
            <p:ph type="ctrTitle"/>
          </p:nvPr>
        </p:nvSpPr>
        <p:spPr>
          <a:xfrm>
            <a:off x="3798920" y="1458849"/>
            <a:ext cx="18299080" cy="1100215"/>
          </a:xfrm>
          <a:prstGeom prst="rect">
            <a:avLst/>
          </a:prstGeom>
        </p:spPr>
        <p:txBody>
          <a:bodyPr anchor="t">
            <a:noAutofit/>
          </a:bodyPr>
          <a:lstStyle/>
          <a:p>
            <a:pPr>
              <a:lnSpc>
                <a:spcPts val="7640"/>
              </a:lnSpc>
              <a:spcAft>
                <a:spcPts val="600"/>
              </a:spcAft>
            </a:pPr>
            <a:r>
              <a:rPr lang="en-US" sz="7200" b="1" dirty="0">
                <a:latin typeface="Garamond" panose="02020404030301010803" pitchFamily="18" charset="0"/>
              </a:rPr>
              <a:t>A Legacy of Cooperation and Equality</a:t>
            </a:r>
            <a:br>
              <a:rPr lang="en-US" sz="7200" dirty="0"/>
            </a:br>
            <a:br>
              <a:rPr lang="en-US" dirty="0"/>
            </a:br>
            <a:endParaRPr dirty="0"/>
          </a:p>
        </p:txBody>
      </p:sp>
      <p:sp>
        <p:nvSpPr>
          <p:cNvPr id="4" name="Woodson Principles Critical Thinking and Discussion Questions">
            <a:extLst>
              <a:ext uri="{FF2B5EF4-FFF2-40B4-BE49-F238E27FC236}">
                <a16:creationId xmlns:a16="http://schemas.microsoft.com/office/drawing/2014/main" id="{4B67166E-8E9B-461C-B739-EF0A155292E5}"/>
              </a:ext>
            </a:extLst>
          </p:cNvPr>
          <p:cNvSpPr txBox="1">
            <a:spLocks/>
          </p:cNvSpPr>
          <p:nvPr/>
        </p:nvSpPr>
        <p:spPr>
          <a:xfrm>
            <a:off x="15449550" y="6197854"/>
            <a:ext cx="6648450" cy="605929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r>
              <a:rPr lang="en-US" sz="4000" b="1" dirty="0">
                <a:latin typeface="Lato" panose="020F0502020204030203" pitchFamily="34" charset="77"/>
                <a:ea typeface="Lato" panose="020F0502020204030203" pitchFamily="34" charset="0"/>
                <a:cs typeface="Lato" panose="020F0502020204030203" pitchFamily="34" charset="0"/>
              </a:rPr>
              <a:t>Why is it important to preserve local history? </a:t>
            </a:r>
          </a:p>
          <a:p>
            <a:endParaRPr lang="en-US" sz="4000" b="1" dirty="0">
              <a:latin typeface="Lato" panose="020F0502020204030203" pitchFamily="34" charset="77"/>
              <a:ea typeface="Lato" panose="020F0502020204030203" pitchFamily="34" charset="0"/>
              <a:cs typeface="Lato" panose="020F0502020204030203" pitchFamily="34" charset="0"/>
            </a:endParaRPr>
          </a:p>
          <a:p>
            <a:r>
              <a:rPr lang="en-US" sz="4000" b="1" dirty="0">
                <a:latin typeface="Lato" panose="020F0502020204030203" pitchFamily="34" charset="77"/>
                <a:ea typeface="Lato" panose="020F0502020204030203" pitchFamily="34" charset="0"/>
                <a:cs typeface="Lato" panose="020F0502020204030203" pitchFamily="34" charset="0"/>
              </a:rPr>
              <a:t>Who should lead such efforts, and how can the community participate?</a:t>
            </a:r>
          </a:p>
          <a:p>
            <a:endParaRPr lang="en-US" sz="4000" b="1" dirty="0">
              <a:latin typeface="Lato" panose="020F0502020204030203" pitchFamily="34" charset="77"/>
              <a:ea typeface="Lato" panose="020F0502020204030203" pitchFamily="34" charset="0"/>
              <a:cs typeface="Lato" panose="020F0502020204030203" pitchFamily="34" charset="0"/>
            </a:endParaRPr>
          </a:p>
          <a:p>
            <a:r>
              <a:rPr lang="en-US" sz="4000" b="1" dirty="0">
                <a:latin typeface="Lato" panose="020F0502020204030203" pitchFamily="34" charset="77"/>
                <a:ea typeface="Lato" panose="020F0502020204030203" pitchFamily="34" charset="0"/>
                <a:cs typeface="Lato" panose="020F0502020204030203" pitchFamily="34" charset="0"/>
              </a:rPr>
              <a:t>What do you know about your own local history?</a:t>
            </a:r>
          </a:p>
          <a:p>
            <a:pPr hangingPunct="1"/>
            <a:endParaRPr lang="en-US" dirty="0">
              <a:latin typeface="Lato" panose="020F0502020204030203" pitchFamily="34" charset="0"/>
              <a:ea typeface="Lato" panose="020F0502020204030203" pitchFamily="34" charset="0"/>
              <a:cs typeface="Lato" panose="020F0502020204030203" pitchFamily="34" charset="0"/>
            </a:endParaRPr>
          </a:p>
        </p:txBody>
      </p:sp>
      <p:sp>
        <p:nvSpPr>
          <p:cNvPr id="5" name="Woodson Principles Critical Thinking and Discussion Questions">
            <a:extLst>
              <a:ext uri="{FF2B5EF4-FFF2-40B4-BE49-F238E27FC236}">
                <a16:creationId xmlns:a16="http://schemas.microsoft.com/office/drawing/2014/main" id="{9C81C01B-DE2C-40F9-A9AC-62CF235B9F7F}"/>
              </a:ext>
            </a:extLst>
          </p:cNvPr>
          <p:cNvSpPr txBox="1">
            <a:spLocks/>
          </p:cNvSpPr>
          <p:nvPr/>
        </p:nvSpPr>
        <p:spPr>
          <a:xfrm>
            <a:off x="3798920" y="2915328"/>
            <a:ext cx="18299080" cy="179978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t">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r>
              <a:rPr lang="en-US" sz="4000" dirty="0">
                <a:latin typeface="Lato"/>
                <a:ea typeface="Lato" panose="020F0502020204030203" pitchFamily="34" charset="0"/>
                <a:cs typeface="Lato" panose="020F0502020204030203" pitchFamily="34" charset="0"/>
              </a:rPr>
              <a:t>Watch this brief news story on items from Covert being housed at the National African American Museum of History and Culture in Washington, D.C. It includes interviews with longtime Covert residents and leaders of the township’s </a:t>
            </a:r>
            <a:r>
              <a:rPr lang="en-US" sz="4000" dirty="0">
                <a:latin typeface="Lato" panose="020F0502020204030203" pitchFamily="34" charset="0"/>
                <a:ea typeface="Lato" panose="020F0502020204030203" pitchFamily="34" charset="0"/>
                <a:cs typeface="Lato" panose="020F0502020204030203" pitchFamily="34" charset="0"/>
              </a:rPr>
              <a:t>Covert Historical Museum, in which they discuss growing up in this unique community.</a:t>
            </a:r>
            <a:endParaRPr lang="en-US" sz="4000" dirty="0">
              <a:latin typeface="Lato" panose="020F0502020204030203" pitchFamily="34" charset="77"/>
              <a:ea typeface="Lato" panose="020F0502020204030203" pitchFamily="34" charset="0"/>
              <a:cs typeface="Lato" panose="020F0502020204030203" pitchFamily="34" charset="0"/>
            </a:endParaRPr>
          </a:p>
        </p:txBody>
      </p:sp>
      <p:pic>
        <p:nvPicPr>
          <p:cNvPr id="2" name="Online Media 1" descr="https://youtu.be/5zdZlMQQifA">
            <a:hlinkClick r:id="" action="ppaction://media"/>
            <a:extLst>
              <a:ext uri="{FF2B5EF4-FFF2-40B4-BE49-F238E27FC236}">
                <a16:creationId xmlns:a16="http://schemas.microsoft.com/office/drawing/2014/main" id="{78742137-9D26-4A1C-B0D7-F082809F4D7E}"/>
              </a:ext>
            </a:extLst>
          </p:cNvPr>
          <p:cNvPicPr>
            <a:picLocks noRot="1" noChangeAspect="1"/>
          </p:cNvPicPr>
          <p:nvPr>
            <a:videoFile r:link="rId1"/>
          </p:nvPr>
        </p:nvPicPr>
        <p:blipFill>
          <a:blip r:embed="rId4"/>
          <a:stretch>
            <a:fillRect/>
          </a:stretch>
        </p:blipFill>
        <p:spPr>
          <a:xfrm>
            <a:off x="3798920" y="6197854"/>
            <a:ext cx="10772084" cy="6059297"/>
          </a:xfrm>
          <a:prstGeom prst="rect">
            <a:avLst/>
          </a:prstGeom>
        </p:spPr>
      </p:pic>
    </p:spTree>
    <p:extLst>
      <p:ext uri="{BB962C8B-B14F-4D97-AF65-F5344CB8AC3E}">
        <p14:creationId xmlns:p14="http://schemas.microsoft.com/office/powerpoint/2010/main" val="213277238"/>
      </p:ext>
    </p:extLst>
  </p:cSld>
  <p:clrMapOvr>
    <a:masterClrMapping/>
  </p:clrMapOvr>
  <p:transition spd="slow">
    <p:strips dir="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2"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wipe(right)">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2" fill="hold" nodeType="clickEffect">
                                  <p:stCondLst>
                                    <p:cond delay="0"/>
                                  </p:stCondLst>
                                  <p:childTnLst>
                                    <p:set>
                                      <p:cBhvr>
                                        <p:cTn id="11" dur="1" fill="hold">
                                          <p:stCondLst>
                                            <p:cond delay="0"/>
                                          </p:stCondLst>
                                        </p:cTn>
                                        <p:tgtEl>
                                          <p:spTgt spid="4">
                                            <p:txEl>
                                              <p:pRg st="2" end="2"/>
                                            </p:txEl>
                                          </p:spTgt>
                                        </p:tgtEl>
                                        <p:attrNameLst>
                                          <p:attrName>style.visibility</p:attrName>
                                        </p:attrNameLst>
                                      </p:cBhvr>
                                      <p:to>
                                        <p:strVal val="visible"/>
                                      </p:to>
                                    </p:set>
                                    <p:animEffect transition="in" filter="wipe(right)">
                                      <p:cBhvr>
                                        <p:cTn id="12" dur="500"/>
                                        <p:tgtEl>
                                          <p:spTgt spid="4">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2" fill="hold" nodeType="clickEffect">
                                  <p:stCondLst>
                                    <p:cond delay="0"/>
                                  </p:stCondLst>
                                  <p:childTnLst>
                                    <p:set>
                                      <p:cBhvr>
                                        <p:cTn id="16" dur="1" fill="hold">
                                          <p:stCondLst>
                                            <p:cond delay="0"/>
                                          </p:stCondLst>
                                        </p:cTn>
                                        <p:tgtEl>
                                          <p:spTgt spid="4">
                                            <p:txEl>
                                              <p:pRg st="4" end="4"/>
                                            </p:txEl>
                                          </p:spTgt>
                                        </p:tgtEl>
                                        <p:attrNameLst>
                                          <p:attrName>style.visibility</p:attrName>
                                        </p:attrNameLst>
                                      </p:cBhvr>
                                      <p:to>
                                        <p:strVal val="visible"/>
                                      </p:to>
                                    </p:set>
                                    <p:animEffect transition="in" filter="wipe(right)">
                                      <p:cBhvr>
                                        <p:cTn id="17" dur="500"/>
                                        <p:tgtEl>
                                          <p:spTgt spid="4">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 name="Woodson Principles…"/>
          <p:cNvSpPr txBox="1">
            <a:spLocks noGrp="1"/>
          </p:cNvSpPr>
          <p:nvPr>
            <p:ph type="ctrTitle"/>
          </p:nvPr>
        </p:nvSpPr>
        <p:spPr>
          <a:xfrm>
            <a:off x="3798920" y="1458849"/>
            <a:ext cx="18299080" cy="1100215"/>
          </a:xfrm>
          <a:prstGeom prst="rect">
            <a:avLst/>
          </a:prstGeom>
        </p:spPr>
        <p:txBody>
          <a:bodyPr anchor="t">
            <a:noAutofit/>
          </a:bodyPr>
          <a:lstStyle/>
          <a:p>
            <a:pPr>
              <a:lnSpc>
                <a:spcPts val="7640"/>
              </a:lnSpc>
              <a:spcAft>
                <a:spcPts val="600"/>
              </a:spcAft>
            </a:pPr>
            <a:r>
              <a:rPr lang="en-US" sz="7200" b="1" dirty="0">
                <a:latin typeface="Garamond" panose="02020404030301010803" pitchFamily="18" charset="0"/>
              </a:rPr>
              <a:t>A Stronger Kinship</a:t>
            </a:r>
            <a:br>
              <a:rPr lang="en-US" sz="7200" dirty="0"/>
            </a:br>
            <a:br>
              <a:rPr lang="en-US" dirty="0"/>
            </a:br>
            <a:endParaRPr dirty="0"/>
          </a:p>
        </p:txBody>
      </p:sp>
      <p:sp>
        <p:nvSpPr>
          <p:cNvPr id="5" name="Woodson Principles Critical Thinking and Discussion Questions">
            <a:extLst>
              <a:ext uri="{FF2B5EF4-FFF2-40B4-BE49-F238E27FC236}">
                <a16:creationId xmlns:a16="http://schemas.microsoft.com/office/drawing/2014/main" id="{A2600AE2-15CE-DE4C-9B59-5EF5108CBD14}"/>
              </a:ext>
            </a:extLst>
          </p:cNvPr>
          <p:cNvSpPr txBox="1">
            <a:spLocks/>
          </p:cNvSpPr>
          <p:nvPr/>
        </p:nvSpPr>
        <p:spPr>
          <a:xfrm>
            <a:off x="3798920" y="3035706"/>
            <a:ext cx="8393080" cy="179978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pPr>
              <a:spcBef>
                <a:spcPts val="1200"/>
              </a:spcBef>
              <a:spcAft>
                <a:spcPts val="1800"/>
              </a:spcAft>
            </a:pPr>
            <a:r>
              <a:rPr lang="en-US" sz="4000" dirty="0">
                <a:latin typeface="Lato" panose="020F0502020204030203" pitchFamily="34" charset="0"/>
                <a:ea typeface="Lato" panose="020F0502020204030203" pitchFamily="34" charset="0"/>
                <a:cs typeface="Lato" panose="020F0502020204030203" pitchFamily="34" charset="0"/>
              </a:rPr>
              <a:t>“Our puzzlement over Covert reveals a hidden assumption that racism is the norm, that unfairness and injustice are the natural patterns that the nation falls into if given half a chance. That assumption is not surprising, given the horrific and sorrow-filled history of race relations in this country, but Covert reminds us that that terrible history was a choice. That choice may have been made by millions of whites over many decades, but it was a choice, not a given …”</a:t>
            </a:r>
            <a:br>
              <a:rPr lang="en-US" sz="4000" dirty="0">
                <a:latin typeface="Lato" panose="020F0502020204030203" pitchFamily="34" charset="77"/>
                <a:ea typeface="Lato" panose="020F0502020204030203" pitchFamily="34" charset="0"/>
                <a:cs typeface="Lato" panose="020F0502020204030203" pitchFamily="34" charset="0"/>
              </a:rPr>
            </a:br>
            <a:endParaRPr lang="en-US" dirty="0">
              <a:latin typeface="Lato" panose="020F0502020204030203" pitchFamily="34" charset="0"/>
              <a:ea typeface="Lato" panose="020F0502020204030203" pitchFamily="34" charset="0"/>
              <a:cs typeface="Lato" panose="020F0502020204030203" pitchFamily="34" charset="0"/>
            </a:endParaRPr>
          </a:p>
        </p:txBody>
      </p:sp>
      <p:sp>
        <p:nvSpPr>
          <p:cNvPr id="2" name="TextBox 1">
            <a:extLst>
              <a:ext uri="{FF2B5EF4-FFF2-40B4-BE49-F238E27FC236}">
                <a16:creationId xmlns:a16="http://schemas.microsoft.com/office/drawing/2014/main" id="{0B34D0D1-9118-FD12-92B2-CC4F3B0304CE}"/>
              </a:ext>
            </a:extLst>
          </p:cNvPr>
          <p:cNvSpPr txBox="1"/>
          <p:nvPr/>
        </p:nvSpPr>
        <p:spPr>
          <a:xfrm>
            <a:off x="16422624" y="8730957"/>
            <a:ext cx="102657" cy="53347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l" defTabSz="2438338" rtl="0" fontAlgn="auto" latinLnBrk="0" hangingPunct="0">
              <a:lnSpc>
                <a:spcPct val="100000"/>
              </a:lnSpc>
              <a:spcBef>
                <a:spcPts val="0"/>
              </a:spcBef>
              <a:spcAft>
                <a:spcPts val="0"/>
              </a:spcAft>
              <a:buClrTx/>
              <a:buSzTx/>
              <a:buFontTx/>
              <a:buNone/>
              <a:tabLst/>
            </a:pPr>
            <a:endParaRPr kumimoji="0" lang="en-US" sz="2800" b="0" i="0" u="none" strike="noStrike" cap="none" spc="0" normalizeH="0" baseline="0" dirty="0">
              <a:ln>
                <a:noFill/>
              </a:ln>
              <a:solidFill>
                <a:srgbClr val="AE4844"/>
              </a:solidFill>
              <a:effectLst/>
              <a:uFillTx/>
              <a:latin typeface="Garamond" panose="02020404030301010803" pitchFamily="18" charset="0"/>
              <a:sym typeface="Bodoni SvtyTwo ITC TT-Book"/>
            </a:endParaRPr>
          </a:p>
        </p:txBody>
      </p:sp>
      <p:pic>
        <p:nvPicPr>
          <p:cNvPr id="4" name="Picture 3">
            <a:extLst>
              <a:ext uri="{FF2B5EF4-FFF2-40B4-BE49-F238E27FC236}">
                <a16:creationId xmlns:a16="http://schemas.microsoft.com/office/drawing/2014/main" id="{F3B1CF25-283F-4F4C-86F8-FA024D726BA3}"/>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13036183" y="0"/>
            <a:ext cx="11881218" cy="13716000"/>
          </a:xfrm>
          <a:prstGeom prst="rect">
            <a:avLst/>
          </a:prstGeom>
        </p:spPr>
      </p:pic>
    </p:spTree>
    <p:extLst>
      <p:ext uri="{BB962C8B-B14F-4D97-AF65-F5344CB8AC3E}">
        <p14:creationId xmlns:p14="http://schemas.microsoft.com/office/powerpoint/2010/main" val="416459330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 name="Woodson Principles…"/>
          <p:cNvSpPr txBox="1">
            <a:spLocks noGrp="1"/>
          </p:cNvSpPr>
          <p:nvPr>
            <p:ph type="ctrTitle"/>
          </p:nvPr>
        </p:nvSpPr>
        <p:spPr>
          <a:xfrm>
            <a:off x="3798920" y="1458849"/>
            <a:ext cx="18299080" cy="1100215"/>
          </a:xfrm>
          <a:prstGeom prst="rect">
            <a:avLst/>
          </a:prstGeom>
        </p:spPr>
        <p:txBody>
          <a:bodyPr anchor="t">
            <a:noAutofit/>
          </a:bodyPr>
          <a:lstStyle/>
          <a:p>
            <a:pPr>
              <a:lnSpc>
                <a:spcPts val="7640"/>
              </a:lnSpc>
              <a:spcAft>
                <a:spcPts val="600"/>
              </a:spcAft>
            </a:pPr>
            <a:r>
              <a:rPr lang="en-US" sz="7200" b="1" dirty="0">
                <a:latin typeface="Garamond" panose="02020404030301010803" pitchFamily="18" charset="0"/>
              </a:rPr>
              <a:t>A Stronger Kinship</a:t>
            </a:r>
            <a:br>
              <a:rPr lang="en-US" sz="7200" dirty="0"/>
            </a:br>
            <a:br>
              <a:rPr lang="en-US" dirty="0"/>
            </a:br>
            <a:endParaRPr dirty="0"/>
          </a:p>
        </p:txBody>
      </p:sp>
      <p:sp>
        <p:nvSpPr>
          <p:cNvPr id="5" name="Woodson Principles Critical Thinking and Discussion Questions">
            <a:extLst>
              <a:ext uri="{FF2B5EF4-FFF2-40B4-BE49-F238E27FC236}">
                <a16:creationId xmlns:a16="http://schemas.microsoft.com/office/drawing/2014/main" id="{A2600AE2-15CE-DE4C-9B59-5EF5108CBD14}"/>
              </a:ext>
            </a:extLst>
          </p:cNvPr>
          <p:cNvSpPr txBox="1">
            <a:spLocks/>
          </p:cNvSpPr>
          <p:nvPr/>
        </p:nvSpPr>
        <p:spPr>
          <a:xfrm>
            <a:off x="3798920" y="3035706"/>
            <a:ext cx="9985873" cy="179978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pPr>
              <a:spcBef>
                <a:spcPts val="1200"/>
              </a:spcBef>
              <a:spcAft>
                <a:spcPts val="1800"/>
              </a:spcAft>
            </a:pPr>
            <a:r>
              <a:rPr lang="en-US" sz="4000" dirty="0">
                <a:latin typeface="Lato" panose="020F0502020204030203" pitchFamily="34" charset="0"/>
                <a:ea typeface="Lato" panose="020F0502020204030203" pitchFamily="34" charset="0"/>
                <a:cs typeface="Lato" panose="020F0502020204030203" pitchFamily="34" charset="0"/>
              </a:rPr>
              <a:t>“… If the residents of Covert were able to create a vibrant and normal community while being integrated and equal, why couldn't the rest of the nation?” </a:t>
            </a:r>
          </a:p>
          <a:p>
            <a:pPr algn="r">
              <a:spcBef>
                <a:spcPts val="1200"/>
              </a:spcBef>
              <a:spcAft>
                <a:spcPts val="1800"/>
              </a:spcAft>
            </a:pPr>
            <a:r>
              <a:rPr lang="en-US" sz="4000" dirty="0">
                <a:latin typeface="Lato" panose="020F0502020204030203" pitchFamily="34" charset="0"/>
                <a:ea typeface="Lato" panose="020F0502020204030203" pitchFamily="34" charset="0"/>
                <a:cs typeface="Lato" panose="020F0502020204030203" pitchFamily="34" charset="0"/>
              </a:rPr>
              <a:t>Anna-Lisa Cox, </a:t>
            </a:r>
            <a:r>
              <a:rPr lang="en-US" sz="4000" i="1" dirty="0">
                <a:latin typeface="Lato" panose="020F0502020204030203" pitchFamily="34" charset="0"/>
                <a:ea typeface="Lato" panose="020F0502020204030203" pitchFamily="34" charset="0"/>
                <a:cs typeface="Lato" panose="020F0502020204030203" pitchFamily="34" charset="0"/>
              </a:rPr>
              <a:t>A Stronger Kinship</a:t>
            </a:r>
            <a:endParaRPr lang="en-US" sz="4000" dirty="0">
              <a:latin typeface="Lato" panose="020F0502020204030203" pitchFamily="34" charset="0"/>
              <a:ea typeface="Lato" panose="020F0502020204030203" pitchFamily="34" charset="0"/>
              <a:cs typeface="Lato" panose="020F0502020204030203" pitchFamily="34" charset="0"/>
            </a:endParaRPr>
          </a:p>
          <a:p>
            <a:br>
              <a:rPr lang="en-US" sz="4000" dirty="0">
                <a:latin typeface="Lato" panose="020F0502020204030203" pitchFamily="34" charset="77"/>
                <a:ea typeface="Lato" panose="020F0502020204030203" pitchFamily="34" charset="0"/>
                <a:cs typeface="Lato" panose="020F0502020204030203" pitchFamily="34" charset="0"/>
              </a:rPr>
            </a:br>
            <a:endParaRPr lang="en-US" dirty="0">
              <a:latin typeface="Lato" panose="020F0502020204030203" pitchFamily="34" charset="0"/>
              <a:ea typeface="Lato" panose="020F0502020204030203" pitchFamily="34" charset="0"/>
              <a:cs typeface="Lato" panose="020F0502020204030203" pitchFamily="34" charset="0"/>
            </a:endParaRPr>
          </a:p>
        </p:txBody>
      </p:sp>
      <p:sp>
        <p:nvSpPr>
          <p:cNvPr id="2" name="TextBox 1">
            <a:extLst>
              <a:ext uri="{FF2B5EF4-FFF2-40B4-BE49-F238E27FC236}">
                <a16:creationId xmlns:a16="http://schemas.microsoft.com/office/drawing/2014/main" id="{0B34D0D1-9118-FD12-92B2-CC4F3B0304CE}"/>
              </a:ext>
            </a:extLst>
          </p:cNvPr>
          <p:cNvSpPr txBox="1"/>
          <p:nvPr/>
        </p:nvSpPr>
        <p:spPr>
          <a:xfrm>
            <a:off x="16422624" y="8730957"/>
            <a:ext cx="102657" cy="53347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l" defTabSz="2438338" rtl="0" fontAlgn="auto" latinLnBrk="0" hangingPunct="0">
              <a:lnSpc>
                <a:spcPct val="100000"/>
              </a:lnSpc>
              <a:spcBef>
                <a:spcPts val="0"/>
              </a:spcBef>
              <a:spcAft>
                <a:spcPts val="0"/>
              </a:spcAft>
              <a:buClrTx/>
              <a:buSzTx/>
              <a:buFontTx/>
              <a:buNone/>
              <a:tabLst/>
            </a:pPr>
            <a:endParaRPr kumimoji="0" lang="en-US" sz="2800" b="0" i="0" u="none" strike="noStrike" cap="none" spc="0" normalizeH="0" baseline="0" dirty="0">
              <a:ln>
                <a:noFill/>
              </a:ln>
              <a:solidFill>
                <a:srgbClr val="AE4844"/>
              </a:solidFill>
              <a:effectLst/>
              <a:uFillTx/>
              <a:latin typeface="Garamond" panose="02020404030301010803" pitchFamily="18" charset="0"/>
              <a:sym typeface="Bodoni SvtyTwo ITC TT-Book"/>
            </a:endParaRPr>
          </a:p>
        </p:txBody>
      </p:sp>
      <p:sp>
        <p:nvSpPr>
          <p:cNvPr id="7" name="Woodson Principles Critical Thinking and Discussion Questions">
            <a:extLst>
              <a:ext uri="{FF2B5EF4-FFF2-40B4-BE49-F238E27FC236}">
                <a16:creationId xmlns:a16="http://schemas.microsoft.com/office/drawing/2014/main" id="{DA26623A-E29D-43FA-B897-ACDBBD0664D1}"/>
              </a:ext>
            </a:extLst>
          </p:cNvPr>
          <p:cNvSpPr txBox="1">
            <a:spLocks/>
          </p:cNvSpPr>
          <p:nvPr/>
        </p:nvSpPr>
        <p:spPr>
          <a:xfrm>
            <a:off x="3798919" y="7288042"/>
            <a:ext cx="9985873" cy="280152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r>
              <a:rPr lang="en-US" sz="4000" b="1" dirty="0">
                <a:latin typeface="Lato" panose="020F0502020204030203" pitchFamily="34" charset="77"/>
                <a:ea typeface="Lato" panose="020F0502020204030203" pitchFamily="34" charset="0"/>
                <a:cs typeface="Lato" panose="020F0502020204030203" pitchFamily="34" charset="0"/>
              </a:rPr>
              <a:t>Why does Cox assume we react to Covert’s history with “puzzlement”?</a:t>
            </a:r>
          </a:p>
          <a:p>
            <a:endParaRPr lang="en-US" sz="4000" dirty="0">
              <a:latin typeface="Lato" panose="020F0502020204030203" pitchFamily="34" charset="77"/>
              <a:ea typeface="Lato" panose="020F0502020204030203" pitchFamily="34" charset="0"/>
              <a:cs typeface="Lato" panose="020F0502020204030203" pitchFamily="34" charset="0"/>
            </a:endParaRPr>
          </a:p>
          <a:p>
            <a:r>
              <a:rPr lang="en-US" sz="4000" b="1" dirty="0">
                <a:latin typeface="Lato" panose="020F0502020204030203" pitchFamily="34" charset="77"/>
                <a:ea typeface="Lato" panose="020F0502020204030203" pitchFamily="34" charset="0"/>
                <a:cs typeface="Lato" panose="020F0502020204030203" pitchFamily="34" charset="0"/>
              </a:rPr>
              <a:t>How would you answer Cox’s question? </a:t>
            </a:r>
          </a:p>
          <a:p>
            <a:endParaRPr lang="en-US" sz="4000" b="1" dirty="0">
              <a:latin typeface="Lato" panose="020F0502020204030203" pitchFamily="34" charset="77"/>
              <a:ea typeface="Lato" panose="020F0502020204030203" pitchFamily="34" charset="0"/>
              <a:cs typeface="Lato" panose="020F0502020204030203" pitchFamily="34" charset="0"/>
            </a:endParaRPr>
          </a:p>
          <a:p>
            <a:r>
              <a:rPr lang="en-US" sz="4000" b="1" dirty="0">
                <a:latin typeface="Lato" panose="020F0502020204030203" pitchFamily="34" charset="77"/>
                <a:ea typeface="Lato" panose="020F0502020204030203" pitchFamily="34" charset="0"/>
                <a:cs typeface="Lato" panose="020F0502020204030203" pitchFamily="34" charset="0"/>
              </a:rPr>
              <a:t>Why were the residents of Covert mostly successful at creating a multiracial community in an age of widespread racism?</a:t>
            </a:r>
          </a:p>
          <a:p>
            <a:pPr hangingPunct="1"/>
            <a:endParaRPr lang="en-US" dirty="0">
              <a:latin typeface="Lato" panose="020F0502020204030203" pitchFamily="34" charset="0"/>
              <a:ea typeface="Lato" panose="020F0502020204030203" pitchFamily="34" charset="0"/>
              <a:cs typeface="Lato" panose="020F0502020204030203" pitchFamily="34" charset="0"/>
            </a:endParaRPr>
          </a:p>
        </p:txBody>
      </p:sp>
      <p:pic>
        <p:nvPicPr>
          <p:cNvPr id="8" name="Picture 7">
            <a:extLst>
              <a:ext uri="{FF2B5EF4-FFF2-40B4-BE49-F238E27FC236}">
                <a16:creationId xmlns:a16="http://schemas.microsoft.com/office/drawing/2014/main" id="{B9E9DBA2-9B25-458C-BB27-9708EE8A700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450821" y="0"/>
            <a:ext cx="8983980" cy="13716000"/>
          </a:xfrm>
          <a:prstGeom prst="rect">
            <a:avLst/>
          </a:prstGeom>
        </p:spPr>
      </p:pic>
    </p:spTree>
    <p:extLst>
      <p:ext uri="{BB962C8B-B14F-4D97-AF65-F5344CB8AC3E}">
        <p14:creationId xmlns:p14="http://schemas.microsoft.com/office/powerpoint/2010/main" val="29133644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2"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wipe(right)">
                                      <p:cBhvr>
                                        <p:cTn id="7" dur="500"/>
                                        <p:tgtEl>
                                          <p:spTgt spid="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2" fill="hold" nodeType="clickEffect">
                                  <p:stCondLst>
                                    <p:cond delay="0"/>
                                  </p:stCondLst>
                                  <p:childTnLst>
                                    <p:set>
                                      <p:cBhvr>
                                        <p:cTn id="11" dur="1" fill="hold">
                                          <p:stCondLst>
                                            <p:cond delay="0"/>
                                          </p:stCondLst>
                                        </p:cTn>
                                        <p:tgtEl>
                                          <p:spTgt spid="7">
                                            <p:txEl>
                                              <p:pRg st="2" end="2"/>
                                            </p:txEl>
                                          </p:spTgt>
                                        </p:tgtEl>
                                        <p:attrNameLst>
                                          <p:attrName>style.visibility</p:attrName>
                                        </p:attrNameLst>
                                      </p:cBhvr>
                                      <p:to>
                                        <p:strVal val="visible"/>
                                      </p:to>
                                    </p:set>
                                    <p:animEffect transition="in" filter="wipe(right)">
                                      <p:cBhvr>
                                        <p:cTn id="12" dur="500"/>
                                        <p:tgtEl>
                                          <p:spTgt spid="7">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2" fill="hold" nodeType="clickEffect">
                                  <p:stCondLst>
                                    <p:cond delay="0"/>
                                  </p:stCondLst>
                                  <p:childTnLst>
                                    <p:set>
                                      <p:cBhvr>
                                        <p:cTn id="16" dur="1" fill="hold">
                                          <p:stCondLst>
                                            <p:cond delay="0"/>
                                          </p:stCondLst>
                                        </p:cTn>
                                        <p:tgtEl>
                                          <p:spTgt spid="7">
                                            <p:txEl>
                                              <p:pRg st="4" end="4"/>
                                            </p:txEl>
                                          </p:spTgt>
                                        </p:tgtEl>
                                        <p:attrNameLst>
                                          <p:attrName>style.visibility</p:attrName>
                                        </p:attrNameLst>
                                      </p:cBhvr>
                                      <p:to>
                                        <p:strVal val="visible"/>
                                      </p:to>
                                    </p:set>
                                    <p:animEffect transition="in" filter="wipe(right)">
                                      <p:cBhvr>
                                        <p:cTn id="17" dur="500"/>
                                        <p:tgtEl>
                                          <p:spTgt spid="7">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0B34D0D1-9118-FD12-92B2-CC4F3B0304CE}"/>
              </a:ext>
            </a:extLst>
          </p:cNvPr>
          <p:cNvSpPr txBox="1"/>
          <p:nvPr/>
        </p:nvSpPr>
        <p:spPr>
          <a:xfrm>
            <a:off x="16422624" y="8730957"/>
            <a:ext cx="102657" cy="53347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l" defTabSz="2438338" rtl="0" fontAlgn="auto" latinLnBrk="0" hangingPunct="0">
              <a:lnSpc>
                <a:spcPct val="100000"/>
              </a:lnSpc>
              <a:spcBef>
                <a:spcPts val="0"/>
              </a:spcBef>
              <a:spcAft>
                <a:spcPts val="0"/>
              </a:spcAft>
              <a:buClrTx/>
              <a:buSzTx/>
              <a:buFontTx/>
              <a:buNone/>
              <a:tabLst/>
            </a:pPr>
            <a:endParaRPr kumimoji="0" lang="en-US" sz="2800" b="0" i="0" u="none" strike="noStrike" cap="none" spc="0" normalizeH="0" baseline="0" dirty="0">
              <a:ln>
                <a:noFill/>
              </a:ln>
              <a:solidFill>
                <a:srgbClr val="AE4844"/>
              </a:solidFill>
              <a:effectLst/>
              <a:uFillTx/>
              <a:latin typeface="Garamond" panose="02020404030301010803" pitchFamily="18" charset="0"/>
              <a:sym typeface="Bodoni SvtyTwo ITC TT-Book"/>
            </a:endParaRPr>
          </a:p>
        </p:txBody>
      </p:sp>
      <p:sp>
        <p:nvSpPr>
          <p:cNvPr id="11" name="Google Shape;317;p28">
            <a:extLst>
              <a:ext uri="{FF2B5EF4-FFF2-40B4-BE49-F238E27FC236}">
                <a16:creationId xmlns:a16="http://schemas.microsoft.com/office/drawing/2014/main" id="{760E4FE8-AE13-4ED6-ADC8-9A92143D809C}"/>
              </a:ext>
            </a:extLst>
          </p:cNvPr>
          <p:cNvSpPr txBox="1">
            <a:spLocks/>
          </p:cNvSpPr>
          <p:nvPr/>
        </p:nvSpPr>
        <p:spPr>
          <a:xfrm>
            <a:off x="4187111" y="1580559"/>
            <a:ext cx="7151450" cy="1799780"/>
          </a:xfrm>
          <a:prstGeom prst="rect">
            <a:avLst/>
          </a:prstGeom>
          <a:noFill/>
          <a:ln w="12700">
            <a:noFill/>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spcFirstLastPara="1" wrap="square" lIns="50800" tIns="50800" rIns="50800" bIns="50800" anchor="t" anchorCtr="0">
            <a:noAutofit/>
          </a:bodyPr>
          <a:lstStyle>
            <a:lvl1pPr marL="254000" marR="0" indent="-254000" algn="l" defTabSz="2438338" rtl="0" eaLnBrk="1" latinLnBrk="0" hangingPunct="1">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1pPr>
            <a:lvl2pPr marL="863600" marR="0" indent="-254000" algn="l" defTabSz="2438338" rtl="0" eaLnBrk="1" latinLnBrk="0" hangingPunct="1">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2pPr>
            <a:lvl3pPr marL="1473200" marR="0" indent="-254000" algn="l" defTabSz="2438338" rtl="0" eaLnBrk="1" latinLnBrk="0" hangingPunct="1">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3pPr>
            <a:lvl4pPr marL="2082800" marR="0" indent="-254000" algn="l" defTabSz="2438338" rtl="0" eaLnBrk="1" latinLnBrk="0" hangingPunct="1">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4pPr>
            <a:lvl5pPr marL="2692400" marR="0" indent="-254000" algn="l" defTabSz="2438338" rtl="0" eaLnBrk="1" latinLnBrk="0" hangingPunct="1">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5pPr>
            <a:lvl6pPr marL="3302000" marR="0" indent="-254000" algn="l" defTabSz="2438338" rtl="0" eaLnBrk="1" latinLnBrk="0" hangingPunct="1">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eaLnBrk="1" latinLnBrk="0" hangingPunct="1">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eaLnBrk="1" latinLnBrk="0" hangingPunct="1">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eaLnBrk="1" latinLnBrk="0" hangingPunct="1">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pPr marL="0" indent="0">
              <a:lnSpc>
                <a:spcPct val="100000"/>
              </a:lnSpc>
              <a:buClr>
                <a:srgbClr val="AE4844"/>
              </a:buClr>
              <a:buSzPts val="4800"/>
              <a:buFont typeface="Lato"/>
              <a:buNone/>
            </a:pPr>
            <a:r>
              <a:rPr lang="en-US" sz="4800" b="1" dirty="0">
                <a:solidFill>
                  <a:srgbClr val="AE4844"/>
                </a:solidFill>
                <a:latin typeface="Lato"/>
                <a:ea typeface="Lato"/>
                <a:cs typeface="Lato"/>
                <a:sym typeface="Lato"/>
              </a:rPr>
              <a:t>Vocabulary</a:t>
            </a:r>
            <a:endParaRPr lang="en-US" dirty="0"/>
          </a:p>
          <a:p>
            <a:pPr marL="0" indent="0">
              <a:lnSpc>
                <a:spcPct val="100000"/>
              </a:lnSpc>
              <a:buNone/>
            </a:pPr>
            <a:endParaRPr lang="en-US" sz="3600" dirty="0">
              <a:solidFill>
                <a:srgbClr val="AE4844"/>
              </a:solidFill>
              <a:latin typeface="Lato"/>
              <a:ea typeface="Lato"/>
              <a:cs typeface="Lato"/>
            </a:endParaRPr>
          </a:p>
          <a:p>
            <a:pPr marL="0" indent="0">
              <a:lnSpc>
                <a:spcPct val="100000"/>
              </a:lnSpc>
              <a:buNone/>
            </a:pPr>
            <a:r>
              <a:rPr lang="en-US" sz="3600" dirty="0">
                <a:solidFill>
                  <a:srgbClr val="AE4844"/>
                </a:solidFill>
                <a:latin typeface="Lato"/>
                <a:ea typeface="Lato"/>
                <a:cs typeface="Lato"/>
              </a:rPr>
              <a:t>boarder</a:t>
            </a:r>
          </a:p>
          <a:p>
            <a:pPr marL="0" indent="0">
              <a:lnSpc>
                <a:spcPct val="100000"/>
              </a:lnSpc>
              <a:buNone/>
            </a:pPr>
            <a:r>
              <a:rPr lang="en-US" sz="3600" dirty="0">
                <a:solidFill>
                  <a:srgbClr val="AE4844"/>
                </a:solidFill>
                <a:latin typeface="Lato"/>
                <a:ea typeface="Lato"/>
                <a:cs typeface="Lato"/>
              </a:rPr>
              <a:t>correspondence</a:t>
            </a:r>
          </a:p>
          <a:p>
            <a:pPr marL="0" indent="0">
              <a:lnSpc>
                <a:spcPct val="100000"/>
              </a:lnSpc>
              <a:buNone/>
            </a:pPr>
            <a:r>
              <a:rPr lang="en-US" sz="3600" dirty="0">
                <a:solidFill>
                  <a:srgbClr val="AE4844"/>
                </a:solidFill>
                <a:latin typeface="Lato"/>
                <a:ea typeface="Lato"/>
                <a:cs typeface="Lato"/>
              </a:rPr>
              <a:t>fraternal</a:t>
            </a:r>
          </a:p>
          <a:p>
            <a:pPr marL="0" indent="0">
              <a:lnSpc>
                <a:spcPct val="100000"/>
              </a:lnSpc>
              <a:buNone/>
            </a:pPr>
            <a:r>
              <a:rPr lang="en-US" sz="3600" dirty="0">
                <a:solidFill>
                  <a:srgbClr val="AE4844"/>
                </a:solidFill>
                <a:latin typeface="Lato"/>
                <a:ea typeface="Lato"/>
                <a:cs typeface="Lato"/>
              </a:rPr>
              <a:t>frostbite</a:t>
            </a:r>
          </a:p>
          <a:p>
            <a:pPr marL="0" indent="0">
              <a:lnSpc>
                <a:spcPct val="100000"/>
              </a:lnSpc>
              <a:buNone/>
            </a:pPr>
            <a:r>
              <a:rPr lang="en-US" sz="3600" dirty="0">
                <a:solidFill>
                  <a:srgbClr val="AE4844"/>
                </a:solidFill>
                <a:latin typeface="Lato"/>
                <a:ea typeface="Lato"/>
                <a:cs typeface="Lato"/>
              </a:rPr>
              <a:t>insurmountable</a:t>
            </a:r>
          </a:p>
          <a:p>
            <a:pPr marL="0" indent="0">
              <a:lnSpc>
                <a:spcPct val="100000"/>
              </a:lnSpc>
              <a:buNone/>
            </a:pPr>
            <a:r>
              <a:rPr lang="en-US" sz="3600" dirty="0">
                <a:solidFill>
                  <a:srgbClr val="AE4844"/>
                </a:solidFill>
                <a:latin typeface="Lato"/>
                <a:ea typeface="Lato"/>
                <a:cs typeface="Lato"/>
              </a:rPr>
              <a:t>nadir</a:t>
            </a:r>
          </a:p>
          <a:p>
            <a:pPr marL="0" indent="0">
              <a:lnSpc>
                <a:spcPct val="100000"/>
              </a:lnSpc>
              <a:buNone/>
            </a:pPr>
            <a:r>
              <a:rPr lang="en-US" sz="3600" dirty="0">
                <a:solidFill>
                  <a:srgbClr val="AE4844"/>
                </a:solidFill>
                <a:latin typeface="Lato"/>
                <a:ea typeface="Lato"/>
                <a:cs typeface="Lato"/>
              </a:rPr>
              <a:t>omission</a:t>
            </a:r>
          </a:p>
          <a:p>
            <a:pPr marL="0" indent="0">
              <a:lnSpc>
                <a:spcPct val="100000"/>
              </a:lnSpc>
              <a:buNone/>
            </a:pPr>
            <a:r>
              <a:rPr lang="en-US" sz="3600" dirty="0">
                <a:solidFill>
                  <a:srgbClr val="AE4844"/>
                </a:solidFill>
                <a:latin typeface="Lato"/>
                <a:ea typeface="Lato"/>
                <a:cs typeface="Lato"/>
              </a:rPr>
              <a:t>oral history</a:t>
            </a:r>
          </a:p>
          <a:p>
            <a:pPr marL="0" indent="0">
              <a:lnSpc>
                <a:spcPct val="100000"/>
              </a:lnSpc>
              <a:buNone/>
            </a:pPr>
            <a:r>
              <a:rPr lang="en-US" sz="3600" dirty="0">
                <a:solidFill>
                  <a:srgbClr val="AE4844"/>
                </a:solidFill>
                <a:latin typeface="Lato"/>
                <a:ea typeface="Lato"/>
                <a:cs typeface="Lato"/>
              </a:rPr>
              <a:t>pioneers</a:t>
            </a:r>
          </a:p>
          <a:p>
            <a:pPr marL="0" indent="0">
              <a:lnSpc>
                <a:spcPct val="100000"/>
              </a:lnSpc>
              <a:buNone/>
            </a:pPr>
            <a:r>
              <a:rPr lang="en-US" sz="3600" dirty="0">
                <a:solidFill>
                  <a:srgbClr val="AE4844"/>
                </a:solidFill>
                <a:latin typeface="Lato"/>
                <a:ea typeface="Lato"/>
                <a:cs typeface="Lato"/>
              </a:rPr>
              <a:t>spectacle</a:t>
            </a:r>
          </a:p>
          <a:p>
            <a:pPr marL="0" indent="0">
              <a:lnSpc>
                <a:spcPct val="100000"/>
              </a:lnSpc>
              <a:buNone/>
            </a:pPr>
            <a:r>
              <a:rPr lang="en-US" sz="3600" dirty="0">
                <a:solidFill>
                  <a:srgbClr val="AE4844"/>
                </a:solidFill>
                <a:latin typeface="Lato"/>
                <a:ea typeface="Lato"/>
                <a:cs typeface="Lato"/>
              </a:rPr>
              <a:t>superintendent</a:t>
            </a:r>
          </a:p>
          <a:p>
            <a:pPr marL="0" indent="0">
              <a:lnSpc>
                <a:spcPct val="100000"/>
              </a:lnSpc>
              <a:buNone/>
            </a:pPr>
            <a:r>
              <a:rPr lang="en-US" sz="3600" dirty="0">
                <a:solidFill>
                  <a:srgbClr val="AE4844"/>
                </a:solidFill>
                <a:latin typeface="Lato"/>
                <a:ea typeface="Lato"/>
                <a:cs typeface="Lato"/>
              </a:rPr>
              <a:t>township</a:t>
            </a:r>
          </a:p>
          <a:p>
            <a:pPr marL="0" indent="0">
              <a:lnSpc>
                <a:spcPct val="100000"/>
              </a:lnSpc>
              <a:buNone/>
            </a:pPr>
            <a:r>
              <a:rPr lang="en-US" sz="3600" dirty="0">
                <a:solidFill>
                  <a:srgbClr val="AE4844"/>
                </a:solidFill>
                <a:latin typeface="Lato"/>
                <a:ea typeface="Lato"/>
                <a:cs typeface="Lato"/>
              </a:rPr>
              <a:t>transpired</a:t>
            </a:r>
          </a:p>
          <a:p>
            <a:pPr marL="0" indent="0">
              <a:lnSpc>
                <a:spcPct val="100000"/>
              </a:lnSpc>
              <a:buClr>
                <a:srgbClr val="AE4844"/>
              </a:buClr>
              <a:buSzPts val="3600"/>
              <a:buFont typeface="Lato"/>
              <a:buNone/>
            </a:pPr>
            <a:endParaRPr lang="en-US" dirty="0"/>
          </a:p>
          <a:p>
            <a:pPr marL="0" indent="0">
              <a:lnSpc>
                <a:spcPct val="100000"/>
              </a:lnSpc>
              <a:buClr>
                <a:srgbClr val="AE4844"/>
              </a:buClr>
              <a:buSzPts val="3600"/>
              <a:buFont typeface="Lato"/>
              <a:buNone/>
            </a:pPr>
            <a:r>
              <a:rPr lang="en-US" sz="3600" dirty="0">
                <a:solidFill>
                  <a:srgbClr val="AE4844"/>
                </a:solidFill>
                <a:latin typeface="Lato"/>
                <a:ea typeface="Lato"/>
                <a:cs typeface="Lato"/>
                <a:sym typeface="Lato"/>
              </a:rPr>
              <a:t>	</a:t>
            </a:r>
            <a:endParaRPr lang="en-US" dirty="0"/>
          </a:p>
        </p:txBody>
      </p:sp>
      <p:pic>
        <p:nvPicPr>
          <p:cNvPr id="12" name="Picture 11">
            <a:extLst>
              <a:ext uri="{FF2B5EF4-FFF2-40B4-BE49-F238E27FC236}">
                <a16:creationId xmlns:a16="http://schemas.microsoft.com/office/drawing/2014/main" id="{03DC0C2E-A6C7-4545-8DEF-034235251401}"/>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11967634" y="1762411"/>
            <a:ext cx="10343726" cy="7420625"/>
          </a:xfrm>
          <a:prstGeom prst="rect">
            <a:avLst/>
          </a:prstGeom>
          <a:effectLst>
            <a:softEdge rad="127000"/>
          </a:effectLst>
        </p:spPr>
      </p:pic>
      <p:sp>
        <p:nvSpPr>
          <p:cNvPr id="13" name="Text Box 16">
            <a:extLst>
              <a:ext uri="{FF2B5EF4-FFF2-40B4-BE49-F238E27FC236}">
                <a16:creationId xmlns:a16="http://schemas.microsoft.com/office/drawing/2014/main" id="{2AE9299B-6355-48EF-8C66-9EB1EAFCE802}"/>
              </a:ext>
            </a:extLst>
          </p:cNvPr>
          <p:cNvSpPr txBox="1"/>
          <p:nvPr/>
        </p:nvSpPr>
        <p:spPr>
          <a:xfrm>
            <a:off x="9022080" y="9364646"/>
            <a:ext cx="13289280" cy="1023395"/>
          </a:xfrm>
          <a:prstGeom prst="rect">
            <a:avLst/>
          </a:prstGeom>
          <a:solidFill>
            <a:prstClr val="white"/>
          </a:solidFill>
          <a:ln>
            <a:noFill/>
          </a:ln>
        </p:spPr>
        <p:txBody>
          <a:bodyPr rot="0" spcFirstLastPara="0" vert="horz" wrap="square" lIns="0" tIns="0" rIns="0" bIns="0" numCol="1" spcCol="0" rtlCol="0" fromWordArt="0" anchor="t" anchorCtr="0" forceAA="0" compatLnSpc="1">
            <a:prstTxWarp prst="textNoShape">
              <a:avLst/>
            </a:prstTxWarp>
            <a:noAutofit/>
          </a:bodyPr>
          <a:lstStyle/>
          <a:p>
            <a:pPr algn="r"/>
            <a:r>
              <a:rPr lang="en-US" sz="3400" dirty="0">
                <a:solidFill>
                  <a:schemeClr val="bg2"/>
                </a:solidFill>
                <a:latin typeface="Garamond" panose="02020404030301010803" pitchFamily="18" charset="0"/>
                <a:ea typeface="Calibri" panose="020F0502020204030204" pitchFamily="34" charset="0"/>
                <a:cs typeface="Times New Roman" panose="02020603050405020304" pitchFamily="18" charset="0"/>
              </a:rPr>
              <a:t>Josiah Packard financed the construction of this first commercial building in Covert in 1870. During its 150+ years it has served as town hall, general store, church, school, skating rink, library, and more. In 1976, Pearl </a:t>
            </a:r>
            <a:r>
              <a:rPr lang="en-US" sz="3400" dirty="0" err="1">
                <a:solidFill>
                  <a:schemeClr val="bg2"/>
                </a:solidFill>
                <a:latin typeface="Garamond" panose="02020404030301010803" pitchFamily="18" charset="0"/>
                <a:ea typeface="Calibri" panose="020F0502020204030204" pitchFamily="34" charset="0"/>
                <a:cs typeface="Times New Roman" panose="02020603050405020304" pitchFamily="18" charset="0"/>
              </a:rPr>
              <a:t>Sarno</a:t>
            </a:r>
            <a:r>
              <a:rPr lang="en-US" sz="3400" dirty="0">
                <a:solidFill>
                  <a:schemeClr val="bg2"/>
                </a:solidFill>
                <a:latin typeface="Garamond" panose="02020404030301010803" pitchFamily="18" charset="0"/>
                <a:ea typeface="Calibri" panose="020F0502020204030204" pitchFamily="34" charset="0"/>
                <a:cs typeface="Times New Roman" panose="02020603050405020304" pitchFamily="18" charset="0"/>
              </a:rPr>
              <a:t>, Covert’s resident historian, started a museum on the upper level of the building, and the building was designated as a historical site. When a new library was built, the Packard House became the Covert Historical Museum.</a:t>
            </a:r>
          </a:p>
        </p:txBody>
      </p:sp>
    </p:spTree>
    <p:extLst>
      <p:ext uri="{BB962C8B-B14F-4D97-AF65-F5344CB8AC3E}">
        <p14:creationId xmlns:p14="http://schemas.microsoft.com/office/powerpoint/2010/main" val="154899666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1000"/>
                                        <p:tgtEl>
                                          <p:spTgt spid="11"/>
                                        </p:tgtEl>
                                      </p:cBhvr>
                                    </p:animEffect>
                                    <p:anim calcmode="lin" valueType="num">
                                      <p:cBhvr>
                                        <p:cTn id="13" dur="1000" fill="hold"/>
                                        <p:tgtEl>
                                          <p:spTgt spid="11"/>
                                        </p:tgtEl>
                                        <p:attrNameLst>
                                          <p:attrName>ppt_x</p:attrName>
                                        </p:attrNameLst>
                                      </p:cBhvr>
                                      <p:tavLst>
                                        <p:tav tm="0">
                                          <p:val>
                                            <p:strVal val="#ppt_x"/>
                                          </p:val>
                                        </p:tav>
                                        <p:tav tm="100000">
                                          <p:val>
                                            <p:strVal val="#ppt_x"/>
                                          </p:val>
                                        </p:tav>
                                      </p:tavLst>
                                    </p:anim>
                                    <p:anim calcmode="lin" valueType="num">
                                      <p:cBhvr>
                                        <p:cTn id="14"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3"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53" name="Woodson Principles…"/>
          <p:cNvSpPr txBox="1">
            <a:spLocks noGrp="1"/>
          </p:cNvSpPr>
          <p:nvPr>
            <p:ph type="ctrTitle"/>
          </p:nvPr>
        </p:nvSpPr>
        <p:spPr>
          <a:xfrm>
            <a:off x="3803904" y="1463040"/>
            <a:ext cx="18299080" cy="1100215"/>
          </a:xfrm>
          <a:prstGeom prst="rect">
            <a:avLst/>
          </a:prstGeom>
        </p:spPr>
        <p:txBody>
          <a:bodyPr anchor="t">
            <a:noAutofit/>
          </a:bodyPr>
          <a:lstStyle/>
          <a:p>
            <a:pPr>
              <a:lnSpc>
                <a:spcPts val="7640"/>
              </a:lnSpc>
              <a:spcAft>
                <a:spcPts val="600"/>
              </a:spcAft>
            </a:pPr>
            <a:r>
              <a:rPr lang="en-US" sz="7200" b="1" dirty="0">
                <a:latin typeface="Garamond" panose="02020404030301010803" pitchFamily="18" charset="0"/>
              </a:rPr>
              <a:t>Covert, Michigan: The Spirit of Cooperation</a:t>
            </a:r>
            <a:endParaRPr dirty="0"/>
          </a:p>
        </p:txBody>
      </p:sp>
      <p:sp>
        <p:nvSpPr>
          <p:cNvPr id="6" name="Lorem ipsum…">
            <a:extLst>
              <a:ext uri="{FF2B5EF4-FFF2-40B4-BE49-F238E27FC236}">
                <a16:creationId xmlns:a16="http://schemas.microsoft.com/office/drawing/2014/main" id="{330CB557-ED94-2B4E-B1B7-618ED11029BE}"/>
              </a:ext>
            </a:extLst>
          </p:cNvPr>
          <p:cNvSpPr txBox="1"/>
          <p:nvPr/>
        </p:nvSpPr>
        <p:spPr>
          <a:xfrm>
            <a:off x="6308911" y="5618955"/>
            <a:ext cx="6777169" cy="569811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numCol="1" spcCol="1017907"/>
          <a:lstStyle/>
          <a:p>
            <a:endParaRPr lang="en-US" sz="3200" dirty="0">
              <a:latin typeface="Lato" panose="020F0502020204030203" pitchFamily="34" charset="77"/>
            </a:endParaRPr>
          </a:p>
          <a:p>
            <a:r>
              <a:rPr lang="en-US" sz="3200" dirty="0">
                <a:latin typeface="Lato" panose="020F0502020204030203" pitchFamily="34" charset="77"/>
              </a:rPr>
              <a:t>Pioneer Settlement</a:t>
            </a:r>
          </a:p>
          <a:p>
            <a:endParaRPr lang="en-US" sz="3200" dirty="0">
              <a:latin typeface="Lato" panose="020F0502020204030203" pitchFamily="34" charset="77"/>
            </a:endParaRPr>
          </a:p>
          <a:p>
            <a:endParaRPr lang="en-US" sz="3200" dirty="0">
              <a:latin typeface="Lato" panose="020F0502020204030203" pitchFamily="34" charset="77"/>
            </a:endParaRPr>
          </a:p>
          <a:p>
            <a:r>
              <a:rPr lang="en-US" sz="3200" dirty="0">
                <a:latin typeface="Lato" panose="020F0502020204030203" pitchFamily="34" charset="77"/>
              </a:rPr>
              <a:t>Integrated Schools</a:t>
            </a:r>
          </a:p>
          <a:p>
            <a:endParaRPr lang="en-US" sz="3200" dirty="0">
              <a:latin typeface="Lato" panose="020F0502020204030203" pitchFamily="34" charset="77"/>
            </a:endParaRPr>
          </a:p>
          <a:p>
            <a:endParaRPr lang="en-US" sz="3200" dirty="0">
              <a:latin typeface="Lato" panose="020F0502020204030203" pitchFamily="34" charset="77"/>
            </a:endParaRPr>
          </a:p>
          <a:p>
            <a:r>
              <a:rPr lang="en-US" sz="3200" dirty="0">
                <a:latin typeface="Lato" panose="020F0502020204030203" pitchFamily="34" charset="77"/>
              </a:rPr>
              <a:t>Multiracial Government</a:t>
            </a:r>
          </a:p>
          <a:p>
            <a:endParaRPr lang="en-US" sz="3200" dirty="0">
              <a:latin typeface="Lato" panose="020F0502020204030203" pitchFamily="34" charset="77"/>
            </a:endParaRPr>
          </a:p>
          <a:p>
            <a:endParaRPr lang="en-US" sz="3200" dirty="0">
              <a:latin typeface="Lato" panose="020F0502020204030203" pitchFamily="34" charset="77"/>
            </a:endParaRPr>
          </a:p>
          <a:p>
            <a:r>
              <a:rPr lang="en-US" sz="3200" dirty="0">
                <a:latin typeface="Lato" panose="020F0502020204030203" pitchFamily="34" charset="77"/>
              </a:rPr>
              <a:t>Oasis of Equality</a:t>
            </a:r>
          </a:p>
        </p:txBody>
      </p:sp>
      <p:sp>
        <p:nvSpPr>
          <p:cNvPr id="7" name="Lorem ipsum…">
            <a:extLst>
              <a:ext uri="{FF2B5EF4-FFF2-40B4-BE49-F238E27FC236}">
                <a16:creationId xmlns:a16="http://schemas.microsoft.com/office/drawing/2014/main" id="{17AC9E9F-9A60-9A4F-88E6-D28B3B40043D}"/>
              </a:ext>
            </a:extLst>
          </p:cNvPr>
          <p:cNvSpPr txBox="1"/>
          <p:nvPr/>
        </p:nvSpPr>
        <p:spPr>
          <a:xfrm>
            <a:off x="5070317" y="4767023"/>
            <a:ext cx="3707924" cy="85193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numCol="1" spcCol="1017907"/>
          <a:lstStyle/>
          <a:p>
            <a:r>
              <a:rPr lang="en-US" sz="4000" b="1" dirty="0">
                <a:uFill>
                  <a:solidFill>
                    <a:srgbClr val="000000"/>
                  </a:solidFill>
                </a:uFill>
                <a:latin typeface="Lato" panose="020F0502020204030203" pitchFamily="34" charset="77"/>
                <a:ea typeface="Lato" panose="020F0502020204030203" pitchFamily="34" charset="0"/>
                <a:cs typeface="Lato" panose="020F0502020204030203" pitchFamily="34" charset="0"/>
                <a:sym typeface="Lato-Light"/>
              </a:rPr>
              <a:t>1860 – 1910</a:t>
            </a:r>
          </a:p>
        </p:txBody>
      </p:sp>
      <p:pic>
        <p:nvPicPr>
          <p:cNvPr id="15" name="Picture 14">
            <a:extLst>
              <a:ext uri="{FF2B5EF4-FFF2-40B4-BE49-F238E27FC236}">
                <a16:creationId xmlns:a16="http://schemas.microsoft.com/office/drawing/2014/main" id="{E78E1B05-2BB5-C849-9A5B-8D237A55996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757631" y="5142189"/>
            <a:ext cx="10727402" cy="6217920"/>
          </a:xfrm>
          <a:prstGeom prst="rect">
            <a:avLst/>
          </a:prstGeom>
          <a:noFill/>
          <a:ln w="60325">
            <a:noFill/>
          </a:ln>
          <a:effectLst>
            <a:softEdge rad="38100"/>
          </a:effectLst>
        </p:spPr>
      </p:pic>
      <p:sp>
        <p:nvSpPr>
          <p:cNvPr id="3" name="TextBox 2">
            <a:extLst>
              <a:ext uri="{FF2B5EF4-FFF2-40B4-BE49-F238E27FC236}">
                <a16:creationId xmlns:a16="http://schemas.microsoft.com/office/drawing/2014/main" id="{240F1F6A-E066-6A45-AC14-8D06D9C97900}"/>
              </a:ext>
            </a:extLst>
          </p:cNvPr>
          <p:cNvSpPr txBox="1"/>
          <p:nvPr/>
        </p:nvSpPr>
        <p:spPr>
          <a:xfrm>
            <a:off x="4477694" y="2563255"/>
            <a:ext cx="17216771" cy="114903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r>
              <a:rPr lang="en-US" sz="4000" dirty="0">
                <a:latin typeface="Lato" panose="020F0502020204030203" pitchFamily="34" charset="77"/>
              </a:rPr>
              <a:t>When racism was tearing America apart, this small town came together</a:t>
            </a:r>
          </a:p>
          <a:p>
            <a:pPr marL="0" marR="0" indent="0" algn="l" defTabSz="2438338" rtl="0" fontAlgn="auto" latinLnBrk="0" hangingPunct="0">
              <a:lnSpc>
                <a:spcPct val="100000"/>
              </a:lnSpc>
              <a:spcBef>
                <a:spcPts val="0"/>
              </a:spcBef>
              <a:spcAft>
                <a:spcPts val="0"/>
              </a:spcAft>
              <a:buClrTx/>
              <a:buSzTx/>
              <a:buFontTx/>
              <a:buNone/>
              <a:tabLst/>
            </a:pPr>
            <a:endParaRPr kumimoji="0" lang="en-US" sz="2800" b="0" i="0" u="none" strike="noStrike" cap="none" spc="0" normalizeH="0" baseline="0" dirty="0">
              <a:ln>
                <a:noFill/>
              </a:ln>
              <a:solidFill>
                <a:srgbClr val="AE4844"/>
              </a:solidFill>
              <a:effectLst/>
              <a:uFillTx/>
              <a:latin typeface="Garamond" panose="02020404030301010803" pitchFamily="18" charset="0"/>
              <a:sym typeface="Bodoni SvtyTwo ITC TT-Book"/>
            </a:endParaRPr>
          </a:p>
        </p:txBody>
      </p:sp>
    </p:spTree>
    <p:extLst>
      <p:ext uri="{BB962C8B-B14F-4D97-AF65-F5344CB8AC3E}">
        <p14:creationId xmlns:p14="http://schemas.microsoft.com/office/powerpoint/2010/main" val="415668842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Graphic 5">
            <a:extLst>
              <a:ext uri="{FF2B5EF4-FFF2-40B4-BE49-F238E27FC236}">
                <a16:creationId xmlns:a16="http://schemas.microsoft.com/office/drawing/2014/main" id="{ABD7D3BC-057E-D048-9541-06F6EF26117D}"/>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5079190" y="5520368"/>
            <a:ext cx="14225619" cy="2675264"/>
          </a:xfrm>
          <a:prstGeom prst="rect">
            <a:avLst/>
          </a:prstGeom>
        </p:spPr>
      </p:pic>
    </p:spTree>
    <p:extLst>
      <p:ext uri="{BB962C8B-B14F-4D97-AF65-F5344CB8AC3E}">
        <p14:creationId xmlns:p14="http://schemas.microsoft.com/office/powerpoint/2010/main" val="336368830"/>
      </p:ext>
    </p:extLst>
  </p:cSld>
  <p:clrMapOvr>
    <a:masterClrMapping/>
  </p:clrMapOvr>
  <mc:AlternateContent xmlns:mc="http://schemas.openxmlformats.org/markup-compatibility/2006" xmlns:p14="http://schemas.microsoft.com/office/powerpoint/2010/main">
    <mc:Choice Requires="p14">
      <p:transition spd="slow">
        <p14:flash/>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 name="Woodson Principles…"/>
          <p:cNvSpPr txBox="1">
            <a:spLocks noGrp="1"/>
          </p:cNvSpPr>
          <p:nvPr>
            <p:ph type="ctrTitle"/>
          </p:nvPr>
        </p:nvSpPr>
        <p:spPr>
          <a:xfrm>
            <a:off x="3798920" y="1458849"/>
            <a:ext cx="18299080" cy="1100215"/>
          </a:xfrm>
          <a:prstGeom prst="rect">
            <a:avLst/>
          </a:prstGeom>
        </p:spPr>
        <p:txBody>
          <a:bodyPr anchor="t">
            <a:noAutofit/>
          </a:bodyPr>
          <a:lstStyle/>
          <a:p>
            <a:pPr>
              <a:lnSpc>
                <a:spcPts val="7640"/>
              </a:lnSpc>
              <a:spcAft>
                <a:spcPts val="600"/>
              </a:spcAft>
            </a:pPr>
            <a:r>
              <a:rPr lang="en-US" sz="7200" b="1" dirty="0">
                <a:latin typeface="Garamond" panose="02020404030301010803" pitchFamily="18" charset="0"/>
              </a:rPr>
              <a:t>Covert, Michigan: The Spirit of Cooperation</a:t>
            </a:r>
            <a:br>
              <a:rPr lang="en-US" sz="7200" dirty="0"/>
            </a:br>
            <a:br>
              <a:rPr lang="en-US" dirty="0"/>
            </a:br>
            <a:endParaRPr dirty="0"/>
          </a:p>
        </p:txBody>
      </p:sp>
      <p:sp>
        <p:nvSpPr>
          <p:cNvPr id="5" name="Woodson Principles Critical Thinking and Discussion Questions">
            <a:extLst>
              <a:ext uri="{FF2B5EF4-FFF2-40B4-BE49-F238E27FC236}">
                <a16:creationId xmlns:a16="http://schemas.microsoft.com/office/drawing/2014/main" id="{A2600AE2-15CE-DE4C-9B59-5EF5108CBD14}"/>
              </a:ext>
            </a:extLst>
          </p:cNvPr>
          <p:cNvSpPr txBox="1">
            <a:spLocks/>
          </p:cNvSpPr>
          <p:nvPr/>
        </p:nvSpPr>
        <p:spPr>
          <a:xfrm>
            <a:off x="3798921" y="3342409"/>
            <a:ext cx="4857399" cy="179978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r>
              <a:rPr lang="en-US" sz="4000" b="1" dirty="0">
                <a:latin typeface="Lato" panose="020F0502020204030203" pitchFamily="34" charset="77"/>
                <a:ea typeface="Lato" panose="020F0502020204030203" pitchFamily="34" charset="0"/>
                <a:cs typeface="Lato" panose="020F0502020204030203" pitchFamily="34" charset="0"/>
              </a:rPr>
              <a:t>When do you think this photograph was taken? What’s going on in this image? </a:t>
            </a:r>
            <a:br>
              <a:rPr lang="en-US" sz="4000" dirty="0">
                <a:latin typeface="Lato" panose="020F0502020204030203" pitchFamily="34" charset="0"/>
                <a:ea typeface="Lato" panose="020F0502020204030203" pitchFamily="34" charset="0"/>
                <a:cs typeface="Lato" panose="020F0502020204030203" pitchFamily="34" charset="0"/>
              </a:rPr>
            </a:br>
            <a:endParaRPr lang="en-US" sz="3900" dirty="0">
              <a:latin typeface="Lato" panose="020F0502020204030203" pitchFamily="34" charset="0"/>
              <a:ea typeface="Lato" panose="020F0502020204030203" pitchFamily="34" charset="0"/>
              <a:cs typeface="Lato" panose="020F0502020204030203" pitchFamily="34" charset="0"/>
            </a:endParaRPr>
          </a:p>
        </p:txBody>
      </p:sp>
      <p:sp>
        <p:nvSpPr>
          <p:cNvPr id="4" name="TextBox 3">
            <a:extLst>
              <a:ext uri="{FF2B5EF4-FFF2-40B4-BE49-F238E27FC236}">
                <a16:creationId xmlns:a16="http://schemas.microsoft.com/office/drawing/2014/main" id="{88040FC1-E2C6-894F-9230-742AEA90B85F}"/>
              </a:ext>
            </a:extLst>
          </p:cNvPr>
          <p:cNvSpPr txBox="1"/>
          <p:nvPr/>
        </p:nvSpPr>
        <p:spPr>
          <a:xfrm>
            <a:off x="17687925" y="12420561"/>
            <a:ext cx="102657" cy="53347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l" defTabSz="2438338" rtl="0" fontAlgn="auto" latinLnBrk="0" hangingPunct="0">
              <a:lnSpc>
                <a:spcPct val="100000"/>
              </a:lnSpc>
              <a:spcBef>
                <a:spcPts val="0"/>
              </a:spcBef>
              <a:spcAft>
                <a:spcPts val="0"/>
              </a:spcAft>
              <a:buClrTx/>
              <a:buSzTx/>
              <a:buFontTx/>
              <a:buNone/>
              <a:tabLst/>
            </a:pPr>
            <a:endParaRPr kumimoji="0" lang="en-US" sz="2800" b="0" i="0" u="none" strike="noStrike" cap="none" spc="0" normalizeH="0" baseline="0" dirty="0">
              <a:ln>
                <a:noFill/>
              </a:ln>
              <a:solidFill>
                <a:srgbClr val="AE4844"/>
              </a:solidFill>
              <a:effectLst/>
              <a:uFillTx/>
              <a:latin typeface="Garamond" panose="02020404030301010803" pitchFamily="18" charset="0"/>
              <a:sym typeface="Bodoni SvtyTwo ITC TT-Book"/>
            </a:endParaRPr>
          </a:p>
        </p:txBody>
      </p:sp>
      <p:pic>
        <p:nvPicPr>
          <p:cNvPr id="6" name="Picture 5">
            <a:extLst>
              <a:ext uri="{FF2B5EF4-FFF2-40B4-BE49-F238E27FC236}">
                <a16:creationId xmlns:a16="http://schemas.microsoft.com/office/drawing/2014/main" id="{0362D304-EB1C-42E3-BFFF-00B72D490E5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757631" y="5142189"/>
            <a:ext cx="10727402" cy="6217920"/>
          </a:xfrm>
          <a:prstGeom prst="rect">
            <a:avLst/>
          </a:prstGeom>
          <a:noFill/>
          <a:ln w="60325">
            <a:noFill/>
          </a:ln>
          <a:effectLst>
            <a:softEdge rad="38100"/>
          </a:effectLst>
        </p:spPr>
      </p:pic>
      <p:sp>
        <p:nvSpPr>
          <p:cNvPr id="7" name="Woodson Principles Critical Thinking and Discussion Questions">
            <a:extLst>
              <a:ext uri="{FF2B5EF4-FFF2-40B4-BE49-F238E27FC236}">
                <a16:creationId xmlns:a16="http://schemas.microsoft.com/office/drawing/2014/main" id="{F96F3D6C-AF0E-44C3-A576-F526B7422816}"/>
              </a:ext>
            </a:extLst>
          </p:cNvPr>
          <p:cNvSpPr txBox="1">
            <a:spLocks/>
          </p:cNvSpPr>
          <p:nvPr/>
        </p:nvSpPr>
        <p:spPr>
          <a:xfrm>
            <a:off x="3798921" y="6327944"/>
            <a:ext cx="4857400" cy="179978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r>
              <a:rPr lang="en-US" sz="4000" b="1" dirty="0">
                <a:latin typeface="Lato" panose="020F0502020204030203" pitchFamily="34" charset="77"/>
                <a:ea typeface="Lato" panose="020F0502020204030203" pitchFamily="34" charset="0"/>
                <a:cs typeface="Lato" panose="020F0502020204030203" pitchFamily="34" charset="0"/>
              </a:rPr>
              <a:t>What do you find most surprising about this image? What do you think is the story behind it?</a:t>
            </a:r>
            <a:endParaRPr lang="en-US" sz="3900" dirty="0">
              <a:latin typeface="Lato" panose="020F0502020204030203" pitchFamily="34" charset="0"/>
              <a:ea typeface="Lato" panose="020F0502020204030203" pitchFamily="34" charset="0"/>
              <a:cs typeface="Lato" panose="020F0502020204030203" pitchFamily="34" charset="0"/>
            </a:endParaRPr>
          </a:p>
        </p:txBody>
      </p:sp>
      <p:sp>
        <p:nvSpPr>
          <p:cNvPr id="8" name="Text Box 16">
            <a:extLst>
              <a:ext uri="{FF2B5EF4-FFF2-40B4-BE49-F238E27FC236}">
                <a16:creationId xmlns:a16="http://schemas.microsoft.com/office/drawing/2014/main" id="{5A9C0BDC-86E5-4D57-87AC-7995EFEB1B1E}"/>
              </a:ext>
            </a:extLst>
          </p:cNvPr>
          <p:cNvSpPr txBox="1"/>
          <p:nvPr/>
        </p:nvSpPr>
        <p:spPr>
          <a:xfrm>
            <a:off x="3724778" y="10066419"/>
            <a:ext cx="4857400" cy="1293690"/>
          </a:xfrm>
          <a:prstGeom prst="rect">
            <a:avLst/>
          </a:prstGeom>
          <a:solidFill>
            <a:schemeClr val="bg1"/>
          </a:solidFill>
          <a:ln>
            <a:noFill/>
          </a:ln>
        </p:spPr>
        <p:txBody>
          <a:bodyPr rot="0" spcFirstLastPara="0" vert="horz" wrap="square" lIns="0" tIns="0" rIns="0" bIns="0" numCol="1" spcCol="0" rtlCol="0" fromWordArt="0" anchor="t" anchorCtr="0" forceAA="0" compatLnSpc="1">
            <a:prstTxWarp prst="textNoShape">
              <a:avLst/>
            </a:prstTxWarp>
            <a:noAutofit/>
          </a:bodyPr>
          <a:lstStyle/>
          <a:p>
            <a:pPr marL="0" marR="0" algn="r">
              <a:spcBef>
                <a:spcPts val="0"/>
              </a:spcBef>
              <a:spcAft>
                <a:spcPts val="0"/>
              </a:spcAft>
            </a:pPr>
            <a:r>
              <a:rPr lang="en-US" sz="3200" b="1" dirty="0">
                <a:solidFill>
                  <a:schemeClr val="bg2"/>
                </a:solidFill>
                <a:effectLst/>
                <a:latin typeface="Garamond" panose="02020404030301010803" pitchFamily="18" charset="0"/>
                <a:ea typeface="Calibri" panose="020F0502020204030204" pitchFamily="34" charset="0"/>
                <a:cs typeface="Times New Roman" panose="02020603050405020304" pitchFamily="18" charset="0"/>
              </a:rPr>
              <a:t>1950s school dance shows how the people of Covert came together while much of America was </a:t>
            </a:r>
            <a:r>
              <a:rPr lang="en-US" sz="3200" b="1" dirty="0">
                <a:solidFill>
                  <a:schemeClr val="bg2"/>
                </a:solidFill>
                <a:latin typeface="Garamond" panose="02020404030301010803" pitchFamily="18" charset="0"/>
                <a:ea typeface="Calibri" panose="020F0502020204030204" pitchFamily="34" charset="0"/>
                <a:cs typeface="Times New Roman" panose="02020603050405020304" pitchFamily="18" charset="0"/>
              </a:rPr>
              <a:t>racially </a:t>
            </a:r>
            <a:r>
              <a:rPr lang="en-US" sz="3200" b="1" dirty="0">
                <a:solidFill>
                  <a:schemeClr val="bg2"/>
                </a:solidFill>
                <a:effectLst/>
                <a:latin typeface="Garamond" panose="02020404030301010803" pitchFamily="18" charset="0"/>
                <a:ea typeface="Calibri" panose="020F0502020204030204" pitchFamily="34" charset="0"/>
                <a:cs typeface="Times New Roman" panose="02020603050405020304" pitchFamily="18" charset="0"/>
              </a:rPr>
              <a:t>divided. </a:t>
            </a:r>
            <a:r>
              <a:rPr lang="en-US" sz="3200" i="1" dirty="0">
                <a:solidFill>
                  <a:schemeClr val="bg2"/>
                </a:solidFill>
                <a:effectLst/>
                <a:latin typeface="Garamond" panose="02020404030301010803" pitchFamily="18" charset="0"/>
                <a:ea typeface="Calibri" panose="020F0502020204030204" pitchFamily="34" charset="0"/>
                <a:cs typeface="Times New Roman" panose="02020603050405020304" pitchFamily="18" charset="0"/>
              </a:rPr>
              <a:t>Source: NPR and Covert Historical Museum </a:t>
            </a:r>
            <a:endParaRPr lang="en-US" sz="3200" dirty="0">
              <a:solidFill>
                <a:schemeClr val="bg2"/>
              </a:solidFill>
              <a:effectLst/>
              <a:latin typeface="Garamond" panose="02020404030301010803" pitchFamily="18" charset="0"/>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000" i="1" dirty="0">
                <a:solidFill>
                  <a:srgbClr val="E7E6E6"/>
                </a:solidFill>
                <a:effectLst/>
                <a:latin typeface="Garamond" panose="02020404030301010803" pitchFamily="18" charset="0"/>
                <a:ea typeface="Calibri" panose="020F0502020204030204" pitchFamily="34" charset="0"/>
                <a:cs typeface="Times New Roman" panose="02020603050405020304" pitchFamily="18" charset="0"/>
              </a:rPr>
              <a:t> </a:t>
            </a:r>
            <a:endParaRPr lang="en-US" sz="1100" dirty="0">
              <a:effectLst/>
              <a:latin typeface="Georgia" panose="02040502050405020303"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41538991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par>
                                <p:cTn id="10" presetID="6" presetClass="emph" presetSubtype="0" fill="hold" nodeType="withEffect">
                                  <p:stCondLst>
                                    <p:cond delay="4000"/>
                                  </p:stCondLst>
                                  <p:childTnLst>
                                    <p:animScale>
                                      <p:cBhvr>
                                        <p:cTn id="11" dur="3000" fill="hold"/>
                                        <p:tgtEl>
                                          <p:spTgt spid="6"/>
                                        </p:tgtEl>
                                      </p:cBhvr>
                                      <p:by x="150000" y="150000"/>
                                    </p:animScale>
                                  </p:childTnLst>
                                </p:cTn>
                              </p:par>
                              <p:par>
                                <p:cTn id="12" presetID="42" presetClass="entr" presetSubtype="0" fill="hold" grpId="0" nodeType="withEffect">
                                  <p:stCondLst>
                                    <p:cond delay="5000"/>
                                  </p:stCondLst>
                                  <p:childTnLst>
                                    <p:set>
                                      <p:cBhvr>
                                        <p:cTn id="13" dur="1" fill="hold">
                                          <p:stCondLst>
                                            <p:cond delay="0"/>
                                          </p:stCondLst>
                                        </p:cTn>
                                        <p:tgtEl>
                                          <p:spTgt spid="7"/>
                                        </p:tgtEl>
                                        <p:attrNameLst>
                                          <p:attrName>style.visibility</p:attrName>
                                        </p:attrNameLst>
                                      </p:cBhvr>
                                      <p:to>
                                        <p:strVal val="visible"/>
                                      </p:to>
                                    </p:set>
                                    <p:animEffect transition="in" filter="fade">
                                      <p:cBhvr>
                                        <p:cTn id="14" dur="2000"/>
                                        <p:tgtEl>
                                          <p:spTgt spid="7"/>
                                        </p:tgtEl>
                                      </p:cBhvr>
                                    </p:animEffect>
                                    <p:anim calcmode="lin" valueType="num">
                                      <p:cBhvr>
                                        <p:cTn id="15" dur="2000" fill="hold"/>
                                        <p:tgtEl>
                                          <p:spTgt spid="7"/>
                                        </p:tgtEl>
                                        <p:attrNameLst>
                                          <p:attrName>ppt_x</p:attrName>
                                        </p:attrNameLst>
                                      </p:cBhvr>
                                      <p:tavLst>
                                        <p:tav tm="0">
                                          <p:val>
                                            <p:strVal val="#ppt_x"/>
                                          </p:val>
                                        </p:tav>
                                        <p:tav tm="100000">
                                          <p:val>
                                            <p:strVal val="#ppt_x"/>
                                          </p:val>
                                        </p:tav>
                                      </p:tavLst>
                                    </p:anim>
                                    <p:anim calcmode="lin" valueType="num">
                                      <p:cBhvr>
                                        <p:cTn id="16" dur="2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8">
                                            <p:txEl>
                                              <p:pRg st="0" end="0"/>
                                            </p:txEl>
                                          </p:spTgt>
                                        </p:tgtEl>
                                        <p:attrNameLst>
                                          <p:attrName>style.visibility</p:attrName>
                                        </p:attrNameLst>
                                      </p:cBhvr>
                                      <p:to>
                                        <p:strVal val="visible"/>
                                      </p:to>
                                    </p:set>
                                    <p:animEffect transition="in" filter="fade">
                                      <p:cBhvr>
                                        <p:cTn id="21" dur="2000"/>
                                        <p:tgtEl>
                                          <p:spTgt spid="8">
                                            <p:txEl>
                                              <p:pRg st="0" end="0"/>
                                            </p:txEl>
                                          </p:spTgt>
                                        </p:tgtEl>
                                      </p:cBhvr>
                                    </p:animEffect>
                                    <p:anim calcmode="lin" valueType="num">
                                      <p:cBhvr>
                                        <p:cTn id="22" dur="20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23" dur="2000" fill="hold"/>
                                        <p:tgtEl>
                                          <p:spTgt spid="8">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 name="Woodson Principles…"/>
          <p:cNvSpPr txBox="1">
            <a:spLocks noGrp="1"/>
          </p:cNvSpPr>
          <p:nvPr>
            <p:ph type="ctrTitle"/>
          </p:nvPr>
        </p:nvSpPr>
        <p:spPr>
          <a:xfrm>
            <a:off x="3798920" y="1458849"/>
            <a:ext cx="18299080" cy="1100215"/>
          </a:xfrm>
          <a:prstGeom prst="rect">
            <a:avLst/>
          </a:prstGeom>
        </p:spPr>
        <p:txBody>
          <a:bodyPr anchor="t">
            <a:noAutofit/>
          </a:bodyPr>
          <a:lstStyle/>
          <a:p>
            <a:pPr>
              <a:lnSpc>
                <a:spcPts val="7640"/>
              </a:lnSpc>
              <a:spcAft>
                <a:spcPts val="600"/>
              </a:spcAft>
            </a:pPr>
            <a:r>
              <a:rPr lang="en-US" sz="7200" b="1" dirty="0">
                <a:latin typeface="Garamond" panose="02020404030301010803" pitchFamily="18" charset="0"/>
              </a:rPr>
              <a:t>Covert, Michigan: The Spirit of Cooperation</a:t>
            </a:r>
            <a:endParaRPr dirty="0"/>
          </a:p>
        </p:txBody>
      </p:sp>
      <p:sp>
        <p:nvSpPr>
          <p:cNvPr id="5" name="Woodson Principles Critical Thinking and Discussion Questions">
            <a:extLst>
              <a:ext uri="{FF2B5EF4-FFF2-40B4-BE49-F238E27FC236}">
                <a16:creationId xmlns:a16="http://schemas.microsoft.com/office/drawing/2014/main" id="{A2600AE2-15CE-DE4C-9B59-5EF5108CBD14}"/>
              </a:ext>
            </a:extLst>
          </p:cNvPr>
          <p:cNvSpPr txBox="1">
            <a:spLocks/>
          </p:cNvSpPr>
          <p:nvPr/>
        </p:nvSpPr>
        <p:spPr>
          <a:xfrm>
            <a:off x="3798918" y="2852352"/>
            <a:ext cx="19365882" cy="179978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r>
              <a:rPr lang="en-US" sz="4000" dirty="0">
                <a:latin typeface="Lato" panose="020F0502020204030203" pitchFamily="34" charset="77"/>
                <a:ea typeface="Lato" panose="020F0502020204030203" pitchFamily="34" charset="0"/>
                <a:cs typeface="Lato" panose="020F0502020204030203" pitchFamily="34" charset="0"/>
              </a:rPr>
              <a:t>While this image would have been unusual in many American public spaces in the 1950s, it wasn’t in Covert Township. In fact, the social and civic life of this small community in Western Michigan had already been integrated for a century. </a:t>
            </a:r>
          </a:p>
        </p:txBody>
      </p:sp>
      <p:sp>
        <p:nvSpPr>
          <p:cNvPr id="7" name="Woodson Principles Critical Thinking and Discussion Questions">
            <a:extLst>
              <a:ext uri="{FF2B5EF4-FFF2-40B4-BE49-F238E27FC236}">
                <a16:creationId xmlns:a16="http://schemas.microsoft.com/office/drawing/2014/main" id="{7585B154-63B5-4923-8A75-223CC17AEADC}"/>
              </a:ext>
            </a:extLst>
          </p:cNvPr>
          <p:cNvSpPr txBox="1">
            <a:spLocks/>
          </p:cNvSpPr>
          <p:nvPr/>
        </p:nvSpPr>
        <p:spPr>
          <a:xfrm>
            <a:off x="3798920" y="5468811"/>
            <a:ext cx="9693560" cy="179978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r>
              <a:rPr lang="en-US" sz="4000" dirty="0">
                <a:latin typeface="Lato" panose="020F0502020204030203" pitchFamily="34" charset="77"/>
                <a:ea typeface="Lato" panose="020F0502020204030203" pitchFamily="34" charset="0"/>
                <a:cs typeface="Lato" panose="020F0502020204030203" pitchFamily="34" charset="0"/>
              </a:rPr>
              <a:t>This lakeshore settlement wasn’t founded as a utopian social experiment. The pioneers who built it were ordinary people, mostly farmers, who chose to work, worship, and socialize side-by-side regardless of color or creed, making an imperfect but earnest effort to afford the same rights and dignity to all citizens.</a:t>
            </a:r>
          </a:p>
        </p:txBody>
      </p:sp>
      <p:pic>
        <p:nvPicPr>
          <p:cNvPr id="3" name="Picture 2">
            <a:extLst>
              <a:ext uri="{FF2B5EF4-FFF2-40B4-BE49-F238E27FC236}">
                <a16:creationId xmlns:a16="http://schemas.microsoft.com/office/drawing/2014/main" id="{0A2DA811-4A59-4F60-826A-95C0207BEAC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386560" y="5399151"/>
            <a:ext cx="8778240" cy="6858000"/>
          </a:xfrm>
          <a:prstGeom prst="rect">
            <a:avLst/>
          </a:prstGeom>
          <a:effectLst>
            <a:softEdge rad="63500"/>
          </a:effectLst>
        </p:spPr>
      </p:pic>
      <p:sp>
        <p:nvSpPr>
          <p:cNvPr id="9" name="Text Box 16">
            <a:extLst>
              <a:ext uri="{FF2B5EF4-FFF2-40B4-BE49-F238E27FC236}">
                <a16:creationId xmlns:a16="http://schemas.microsoft.com/office/drawing/2014/main" id="{0A2EBB54-A405-41B8-985F-105340C0359C}"/>
              </a:ext>
            </a:extLst>
          </p:cNvPr>
          <p:cNvSpPr txBox="1"/>
          <p:nvPr/>
        </p:nvSpPr>
        <p:spPr>
          <a:xfrm>
            <a:off x="3874159" y="11610306"/>
            <a:ext cx="10065361" cy="1293690"/>
          </a:xfrm>
          <a:prstGeom prst="rect">
            <a:avLst/>
          </a:prstGeom>
          <a:solidFill>
            <a:schemeClr val="bg1"/>
          </a:solidFill>
          <a:ln>
            <a:noFill/>
          </a:ln>
        </p:spPr>
        <p:txBody>
          <a:bodyPr rot="0" spcFirstLastPara="0" vert="horz" wrap="square" lIns="0" tIns="0" rIns="0" bIns="0" numCol="1" spcCol="0" rtlCol="0" fromWordArt="0" anchor="t" anchorCtr="0" forceAA="0" compatLnSpc="1">
            <a:prstTxWarp prst="textNoShape">
              <a:avLst/>
            </a:prstTxWarp>
            <a:noAutofit/>
          </a:bodyPr>
          <a:lstStyle/>
          <a:p>
            <a:pPr marL="0" marR="0" algn="r">
              <a:spcBef>
                <a:spcPts val="0"/>
              </a:spcBef>
              <a:spcAft>
                <a:spcPts val="0"/>
              </a:spcAft>
            </a:pPr>
            <a:r>
              <a:rPr lang="en-US" sz="3200" b="1" dirty="0">
                <a:solidFill>
                  <a:schemeClr val="bg2"/>
                </a:solidFill>
                <a:effectLst/>
                <a:latin typeface="Garamond" panose="02020404030301010803" pitchFamily="18" charset="0"/>
                <a:ea typeface="Calibri" panose="020F0502020204030204" pitchFamily="34" charset="0"/>
                <a:cs typeface="Times New Roman" panose="02020603050405020304" pitchFamily="18" charset="0"/>
              </a:rPr>
              <a:t>Aerial view of Covert in the early 20</a:t>
            </a:r>
            <a:r>
              <a:rPr lang="en-US" sz="3200" b="1" baseline="30000" dirty="0">
                <a:solidFill>
                  <a:schemeClr val="bg2"/>
                </a:solidFill>
                <a:effectLst/>
                <a:latin typeface="Garamond" panose="02020404030301010803" pitchFamily="18" charset="0"/>
                <a:ea typeface="Calibri" panose="020F0502020204030204" pitchFamily="34" charset="0"/>
                <a:cs typeface="Times New Roman" panose="02020603050405020304" pitchFamily="18" charset="0"/>
              </a:rPr>
              <a:t>th</a:t>
            </a:r>
            <a:r>
              <a:rPr lang="en-US" sz="3200" b="1" dirty="0">
                <a:solidFill>
                  <a:schemeClr val="bg2"/>
                </a:solidFill>
                <a:effectLst/>
                <a:latin typeface="Garamond" panose="02020404030301010803" pitchFamily="18" charset="0"/>
                <a:ea typeface="Calibri" panose="020F0502020204030204" pitchFamily="34" charset="0"/>
                <a:cs typeface="Times New Roman" panose="02020603050405020304" pitchFamily="18" charset="0"/>
              </a:rPr>
              <a:t> century.</a:t>
            </a:r>
            <a:endParaRPr lang="en-US" sz="1100" dirty="0">
              <a:effectLst/>
              <a:latin typeface="Georgia" panose="02040502050405020303"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4532629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extLst mod="1"/>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 name="Woodson Principles…"/>
          <p:cNvSpPr txBox="1">
            <a:spLocks noGrp="1"/>
          </p:cNvSpPr>
          <p:nvPr>
            <p:ph type="ctrTitle"/>
          </p:nvPr>
        </p:nvSpPr>
        <p:spPr>
          <a:xfrm>
            <a:off x="3798920" y="1458849"/>
            <a:ext cx="18299080" cy="1100215"/>
          </a:xfrm>
          <a:prstGeom prst="rect">
            <a:avLst/>
          </a:prstGeom>
        </p:spPr>
        <p:txBody>
          <a:bodyPr anchor="t">
            <a:noAutofit/>
          </a:bodyPr>
          <a:lstStyle/>
          <a:p>
            <a:pPr>
              <a:lnSpc>
                <a:spcPts val="7640"/>
              </a:lnSpc>
              <a:spcAft>
                <a:spcPts val="600"/>
              </a:spcAft>
            </a:pPr>
            <a:r>
              <a:rPr lang="en-US" sz="7200" b="1" dirty="0">
                <a:latin typeface="Garamond" panose="02020404030301010803" pitchFamily="18" charset="0"/>
              </a:rPr>
              <a:t>The Pioneer Way</a:t>
            </a:r>
            <a:br>
              <a:rPr lang="en-US" sz="7200" dirty="0"/>
            </a:br>
            <a:br>
              <a:rPr lang="en-US" dirty="0"/>
            </a:br>
            <a:endParaRPr dirty="0"/>
          </a:p>
        </p:txBody>
      </p:sp>
      <p:sp>
        <p:nvSpPr>
          <p:cNvPr id="5" name="Woodson Principles Critical Thinking and Discussion Questions">
            <a:extLst>
              <a:ext uri="{FF2B5EF4-FFF2-40B4-BE49-F238E27FC236}">
                <a16:creationId xmlns:a16="http://schemas.microsoft.com/office/drawing/2014/main" id="{A2600AE2-15CE-DE4C-9B59-5EF5108CBD14}"/>
              </a:ext>
            </a:extLst>
          </p:cNvPr>
          <p:cNvSpPr txBox="1">
            <a:spLocks/>
          </p:cNvSpPr>
          <p:nvPr/>
        </p:nvSpPr>
        <p:spPr>
          <a:xfrm>
            <a:off x="3798920" y="2852352"/>
            <a:ext cx="18776600" cy="179978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r>
              <a:rPr lang="en-US" sz="4000" dirty="0">
                <a:latin typeface="Lato" panose="020F0502020204030203" pitchFamily="34" charset="77"/>
                <a:ea typeface="Lato" panose="020F0502020204030203" pitchFamily="34" charset="0"/>
                <a:cs typeface="Lato" panose="020F0502020204030203" pitchFamily="34" charset="0"/>
              </a:rPr>
              <a:t>Covert was settled beginning in the 1850s by white pioneers (mostly from the New England) and black pioneers (mostly from the South or the border states) looking for a better life. After 1865, many of the men were Civil War veterans. </a:t>
            </a:r>
          </a:p>
          <a:p>
            <a:endParaRPr lang="en-US" sz="4000" dirty="0">
              <a:latin typeface="Lato" panose="020F0502020204030203" pitchFamily="34" charset="77"/>
              <a:ea typeface="Lato" panose="020F0502020204030203" pitchFamily="34" charset="0"/>
              <a:cs typeface="Lato" panose="020F0502020204030203" pitchFamily="34" charset="0"/>
            </a:endParaRPr>
          </a:p>
          <a:p>
            <a:r>
              <a:rPr lang="en-US" sz="4000" dirty="0">
                <a:latin typeface="Lato" panose="020F0502020204030203" pitchFamily="34" charset="77"/>
                <a:ea typeface="Lato" panose="020F0502020204030203" pitchFamily="34" charset="0"/>
                <a:cs typeface="Lato" panose="020F0502020204030203" pitchFamily="34" charset="0"/>
              </a:rPr>
              <a:t>They were joined by European immigrants and, against all odds, fostered a civic life in which racism was condemned, land rights of local Pokagon Indians were largely respected, the unique contributions of Black Americans were celebrated in annual Emancipation Day festivals, and citizens of all races voted, held public office, and sent their children to the same school – even when such arrangements were technically illegal.</a:t>
            </a:r>
          </a:p>
          <a:p>
            <a:endParaRPr lang="en-US" sz="4000" dirty="0">
              <a:latin typeface="Lato" panose="020F0502020204030203" pitchFamily="34" charset="77"/>
              <a:ea typeface="Lato" panose="020F0502020204030203" pitchFamily="34" charset="0"/>
              <a:cs typeface="Lato" panose="020F0502020204030203" pitchFamily="34" charset="0"/>
            </a:endParaRPr>
          </a:p>
        </p:txBody>
      </p:sp>
      <p:pic>
        <p:nvPicPr>
          <p:cNvPr id="4" name="Graphic 3" descr="Download from cloud">
            <a:hlinkClick r:id="rId3"/>
            <a:extLst>
              <a:ext uri="{FF2B5EF4-FFF2-40B4-BE49-F238E27FC236}">
                <a16:creationId xmlns:a16="http://schemas.microsoft.com/office/drawing/2014/main" id="{DCA02611-85D6-4A9D-99E3-94A238B8AC90}"/>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3798920" y="9651835"/>
            <a:ext cx="1935947" cy="1935947"/>
          </a:xfrm>
          <a:prstGeom prst="rect">
            <a:avLst/>
          </a:prstGeom>
        </p:spPr>
      </p:pic>
      <p:sp>
        <p:nvSpPr>
          <p:cNvPr id="6" name="Woodson Principles Critical Thinking and Discussion Questions">
            <a:extLst>
              <a:ext uri="{FF2B5EF4-FFF2-40B4-BE49-F238E27FC236}">
                <a16:creationId xmlns:a16="http://schemas.microsoft.com/office/drawing/2014/main" id="{EFA1303A-865F-429E-A776-09CC280851C8}"/>
              </a:ext>
            </a:extLst>
          </p:cNvPr>
          <p:cNvSpPr txBox="1">
            <a:spLocks/>
          </p:cNvSpPr>
          <p:nvPr/>
        </p:nvSpPr>
        <p:spPr>
          <a:xfrm>
            <a:off x="6681822" y="9963758"/>
            <a:ext cx="11039558" cy="179978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r>
              <a:rPr lang="en-US" sz="3600" b="1" dirty="0">
                <a:latin typeface="Garamond" panose="02020404030301010803" pitchFamily="18" charset="0"/>
                <a:ea typeface="Lato" panose="020F0502020204030203" pitchFamily="34" charset="0"/>
                <a:cs typeface="Lato" panose="020F0502020204030203" pitchFamily="34" charset="0"/>
              </a:rPr>
              <a:t>Download the Case Study “American Exodus” to read more about the Black pioneer experience.</a:t>
            </a:r>
            <a:endParaRPr lang="en-US" sz="3600" b="1" i="1" dirty="0">
              <a:latin typeface="Garamond" panose="02020404030301010803" pitchFamily="18" charset="0"/>
              <a:ea typeface="Lato" panose="020F0502020204030203" pitchFamily="34" charset="0"/>
              <a:cs typeface="Lato" panose="020F0502020204030203" pitchFamily="34" charset="0"/>
            </a:endParaRPr>
          </a:p>
          <a:p>
            <a:endParaRPr lang="en-US" sz="4000" dirty="0">
              <a:latin typeface="Lato" panose="020F0502020204030203" pitchFamily="34" charset="77"/>
              <a:ea typeface="Lato" panose="020F0502020204030203" pitchFamily="34" charset="0"/>
              <a:cs typeface="Lato" panose="020F0502020204030203" pitchFamily="34" charset="0"/>
            </a:endParaRPr>
          </a:p>
        </p:txBody>
      </p:sp>
    </p:spTree>
    <p:extLst>
      <p:ext uri="{BB962C8B-B14F-4D97-AF65-F5344CB8AC3E}">
        <p14:creationId xmlns:p14="http://schemas.microsoft.com/office/powerpoint/2010/main" val="134643464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xEl>
                                              <p:pRg st="2" end="2"/>
                                            </p:txEl>
                                          </p:spTgt>
                                        </p:tgtEl>
                                        <p:attrNameLst>
                                          <p:attrName>style.visibility</p:attrName>
                                        </p:attrNameLst>
                                      </p:cBhvr>
                                      <p:to>
                                        <p:strVal val="visible"/>
                                      </p:to>
                                    </p:set>
                                    <p:animEffect transition="in" filter="fade">
                                      <p:cBhvr>
                                        <p:cTn id="7" dur="500"/>
                                        <p:tgtEl>
                                          <p:spTgt spid="5">
                                            <p:txEl>
                                              <p:pRg st="2" end="2"/>
                                            </p:txEl>
                                          </p:spTgt>
                                        </p:tgtEl>
                                      </p:cBhvr>
                                    </p:animEffect>
                                  </p:childTnLst>
                                </p:cTn>
                              </p:par>
                              <p:par>
                                <p:cTn id="8" presetID="2" presetClass="entr" presetSubtype="4"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 calcmode="lin" valueType="num">
                                      <p:cBhvr additive="base">
                                        <p:cTn id="10" dur="500" fill="hold"/>
                                        <p:tgtEl>
                                          <p:spTgt spid="6"/>
                                        </p:tgtEl>
                                        <p:attrNameLst>
                                          <p:attrName>ppt_x</p:attrName>
                                        </p:attrNameLst>
                                      </p:cBhvr>
                                      <p:tavLst>
                                        <p:tav tm="0">
                                          <p:val>
                                            <p:strVal val="#ppt_x"/>
                                          </p:val>
                                        </p:tav>
                                        <p:tav tm="100000">
                                          <p:val>
                                            <p:strVal val="#ppt_x"/>
                                          </p:val>
                                        </p:tav>
                                      </p:tavLst>
                                    </p:anim>
                                    <p:anim calcmode="lin" valueType="num">
                                      <p:cBhvr additive="base">
                                        <p:cTn id="11" dur="500" fill="hold"/>
                                        <p:tgtEl>
                                          <p:spTgt spid="6"/>
                                        </p:tgtEl>
                                        <p:attrNameLst>
                                          <p:attrName>ppt_y</p:attrName>
                                        </p:attrNameLst>
                                      </p:cBhvr>
                                      <p:tavLst>
                                        <p:tav tm="0">
                                          <p:val>
                                            <p:strVal val="1+#ppt_h/2"/>
                                          </p:val>
                                        </p:tav>
                                        <p:tav tm="100000">
                                          <p:val>
                                            <p:strVal val="#ppt_y"/>
                                          </p:val>
                                        </p:tav>
                                      </p:tavLst>
                                    </p:anim>
                                  </p:childTnLst>
                                </p:cTn>
                              </p:par>
                              <p:par>
                                <p:cTn id="12" presetID="2" presetClass="entr" presetSubtype="4" fill="hold" nodeType="with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additive="base">
                                        <p:cTn id="14" dur="500" fill="hold"/>
                                        <p:tgtEl>
                                          <p:spTgt spid="4"/>
                                        </p:tgtEl>
                                        <p:attrNameLst>
                                          <p:attrName>ppt_x</p:attrName>
                                        </p:attrNameLst>
                                      </p:cBhvr>
                                      <p:tavLst>
                                        <p:tav tm="0">
                                          <p:val>
                                            <p:strVal val="#ppt_x"/>
                                          </p:val>
                                        </p:tav>
                                        <p:tav tm="100000">
                                          <p:val>
                                            <p:strVal val="#ppt_x"/>
                                          </p:val>
                                        </p:tav>
                                      </p:tavLst>
                                    </p:anim>
                                    <p:anim calcmode="lin" valueType="num">
                                      <p:cBhvr additive="base">
                                        <p:cTn id="15"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 name="Woodson Principles…"/>
          <p:cNvSpPr txBox="1">
            <a:spLocks noGrp="1"/>
          </p:cNvSpPr>
          <p:nvPr>
            <p:ph type="ctrTitle"/>
          </p:nvPr>
        </p:nvSpPr>
        <p:spPr>
          <a:xfrm>
            <a:off x="3798920" y="1458849"/>
            <a:ext cx="18299080" cy="1100215"/>
          </a:xfrm>
          <a:prstGeom prst="rect">
            <a:avLst/>
          </a:prstGeom>
        </p:spPr>
        <p:txBody>
          <a:bodyPr anchor="t">
            <a:noAutofit/>
          </a:bodyPr>
          <a:lstStyle/>
          <a:p>
            <a:pPr>
              <a:lnSpc>
                <a:spcPts val="7640"/>
              </a:lnSpc>
              <a:spcAft>
                <a:spcPts val="600"/>
              </a:spcAft>
            </a:pPr>
            <a:r>
              <a:rPr lang="en-US" sz="7200" b="1" dirty="0">
                <a:latin typeface="Garamond" panose="02020404030301010803" pitchFamily="18" charset="0"/>
              </a:rPr>
              <a:t>The Pioneer Way</a:t>
            </a:r>
            <a:endParaRPr dirty="0"/>
          </a:p>
        </p:txBody>
      </p:sp>
      <p:sp>
        <p:nvSpPr>
          <p:cNvPr id="5" name="Woodson Principles Critical Thinking and Discussion Questions">
            <a:extLst>
              <a:ext uri="{FF2B5EF4-FFF2-40B4-BE49-F238E27FC236}">
                <a16:creationId xmlns:a16="http://schemas.microsoft.com/office/drawing/2014/main" id="{A2600AE2-15CE-DE4C-9B59-5EF5108CBD14}"/>
              </a:ext>
            </a:extLst>
          </p:cNvPr>
          <p:cNvSpPr txBox="1">
            <a:spLocks/>
          </p:cNvSpPr>
          <p:nvPr/>
        </p:nvSpPr>
        <p:spPr>
          <a:xfrm>
            <a:off x="3798919" y="2852352"/>
            <a:ext cx="19130902" cy="179978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r>
              <a:rPr lang="en-US" sz="4000" dirty="0">
                <a:latin typeface="Lato" panose="020F0502020204030203" pitchFamily="34" charset="77"/>
                <a:ea typeface="Lato" panose="020F0502020204030203" pitchFamily="34" charset="0"/>
                <a:cs typeface="Lato" panose="020F0502020204030203" pitchFamily="34" charset="0"/>
              </a:rPr>
              <a:t>Especially in the harsh early days of the Michigan frontier, the people of Covert recognized they needed to come together to solve the problems of everyday life. </a:t>
            </a:r>
          </a:p>
        </p:txBody>
      </p:sp>
      <p:pic>
        <p:nvPicPr>
          <p:cNvPr id="8" name="Picture 7">
            <a:extLst>
              <a:ext uri="{FF2B5EF4-FFF2-40B4-BE49-F238E27FC236}">
                <a16:creationId xmlns:a16="http://schemas.microsoft.com/office/drawing/2014/main" id="{58E8F62C-65FC-4801-892F-060AF530D02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952480" y="4914811"/>
            <a:ext cx="11977341" cy="6224588"/>
          </a:xfrm>
          <a:prstGeom prst="rect">
            <a:avLst/>
          </a:prstGeom>
          <a:effectLst>
            <a:softEdge rad="63500"/>
          </a:effectLst>
        </p:spPr>
      </p:pic>
      <p:sp>
        <p:nvSpPr>
          <p:cNvPr id="2" name="Rectangle 1">
            <a:extLst>
              <a:ext uri="{FF2B5EF4-FFF2-40B4-BE49-F238E27FC236}">
                <a16:creationId xmlns:a16="http://schemas.microsoft.com/office/drawing/2014/main" id="{ABBFBE5F-68B8-49E3-A6B6-07F70110D90C}"/>
              </a:ext>
            </a:extLst>
          </p:cNvPr>
          <p:cNvSpPr/>
          <p:nvPr/>
        </p:nvSpPr>
        <p:spPr>
          <a:xfrm>
            <a:off x="3798920" y="4652132"/>
            <a:ext cx="6854852" cy="5632311"/>
          </a:xfrm>
          <a:prstGeom prst="rect">
            <a:avLst/>
          </a:prstGeom>
        </p:spPr>
        <p:txBody>
          <a:bodyPr wrap="square">
            <a:spAutoFit/>
          </a:bodyPr>
          <a:lstStyle/>
          <a:p>
            <a:r>
              <a:rPr lang="en-US" sz="4000" dirty="0">
                <a:uFill>
                  <a:solidFill>
                    <a:srgbClr val="000000"/>
                  </a:solidFill>
                </a:uFill>
                <a:latin typeface="Lato" panose="020F0502020204030203" pitchFamily="34" charset="77"/>
                <a:ea typeface="Lato" panose="020F0502020204030203" pitchFamily="34" charset="0"/>
                <a:cs typeface="Lato" panose="020F0502020204030203" pitchFamily="34" charset="0"/>
                <a:sym typeface="Lato-Light"/>
              </a:rPr>
              <a:t>Black or white, immigrant or native-born, prosperous or struggling, they needed each other to flourish as a whole.</a:t>
            </a:r>
          </a:p>
          <a:p>
            <a:endParaRPr lang="en-US" sz="4000" dirty="0">
              <a:uFill>
                <a:solidFill>
                  <a:srgbClr val="000000"/>
                </a:solidFill>
              </a:uFill>
              <a:latin typeface="Lato" panose="020F0502020204030203" pitchFamily="34" charset="77"/>
              <a:ea typeface="Lato" panose="020F0502020204030203" pitchFamily="34" charset="0"/>
              <a:cs typeface="Lato" panose="020F0502020204030203" pitchFamily="34" charset="0"/>
              <a:sym typeface="Lato-Light"/>
            </a:endParaRPr>
          </a:p>
          <a:p>
            <a:r>
              <a:rPr lang="en-US" sz="4000" dirty="0">
                <a:uFill>
                  <a:solidFill>
                    <a:srgbClr val="000000"/>
                  </a:solidFill>
                </a:uFill>
                <a:latin typeface="Lato" panose="020F0502020204030203" pitchFamily="34" charset="77"/>
                <a:ea typeface="Lato" panose="020F0502020204030203" pitchFamily="34" charset="0"/>
                <a:cs typeface="Lato" panose="020F0502020204030203" pitchFamily="34" charset="0"/>
                <a:sym typeface="Lato-Light"/>
              </a:rPr>
              <a:t>This spirit of cooperation stood in stark contrast to much of America in the decades after the Civil War.</a:t>
            </a:r>
          </a:p>
        </p:txBody>
      </p:sp>
      <p:sp>
        <p:nvSpPr>
          <p:cNvPr id="9" name="Text Box 16">
            <a:extLst>
              <a:ext uri="{FF2B5EF4-FFF2-40B4-BE49-F238E27FC236}">
                <a16:creationId xmlns:a16="http://schemas.microsoft.com/office/drawing/2014/main" id="{745542A0-D011-42DF-B623-7E34D7824701}"/>
              </a:ext>
            </a:extLst>
          </p:cNvPr>
          <p:cNvSpPr txBox="1"/>
          <p:nvPr/>
        </p:nvSpPr>
        <p:spPr>
          <a:xfrm>
            <a:off x="10653772" y="11155741"/>
            <a:ext cx="12574755" cy="922020"/>
          </a:xfrm>
          <a:prstGeom prst="rect">
            <a:avLst/>
          </a:prstGeom>
          <a:solidFill>
            <a:prstClr val="white"/>
          </a:solidFill>
          <a:ln>
            <a:noFill/>
          </a:ln>
        </p:spPr>
        <p:txBody>
          <a:bodyPr rot="0" spcFirstLastPara="0" vert="horz" wrap="square" lIns="0" tIns="0" rIns="0" bIns="0" numCol="1" spcCol="0" rtlCol="0" fromWordArt="0" anchor="t" anchorCtr="0" forceAA="0" compatLnSpc="1">
            <a:prstTxWarp prst="textNoShape">
              <a:avLst/>
            </a:prstTxWarp>
            <a:noAutofit/>
          </a:bodyPr>
          <a:lstStyle/>
          <a:p>
            <a:pPr marL="0" marR="0" algn="ctr">
              <a:spcBef>
                <a:spcPts val="0"/>
              </a:spcBef>
              <a:spcAft>
                <a:spcPts val="0"/>
              </a:spcAft>
            </a:pPr>
            <a:r>
              <a:rPr lang="en-US" sz="3200" b="1" dirty="0">
                <a:solidFill>
                  <a:schemeClr val="bg2"/>
                </a:solidFill>
                <a:effectLst/>
                <a:latin typeface="Garamond" panose="02020404030301010803" pitchFamily="18" charset="0"/>
                <a:ea typeface="Calibri" panose="020F0502020204030204" pitchFamily="34" charset="0"/>
                <a:cs typeface="Times New Roman" panose="02020603050405020304" pitchFamily="18" charset="0"/>
              </a:rPr>
              <a:t>Undated photograph of Covert schoolchildren, probably early 1900s. </a:t>
            </a:r>
          </a:p>
          <a:p>
            <a:pPr marL="0" marR="0" algn="ctr">
              <a:spcBef>
                <a:spcPts val="0"/>
              </a:spcBef>
              <a:spcAft>
                <a:spcPts val="0"/>
              </a:spcAft>
            </a:pPr>
            <a:r>
              <a:rPr lang="en-US" sz="3200" i="1" dirty="0">
                <a:solidFill>
                  <a:schemeClr val="bg2"/>
                </a:solidFill>
                <a:effectLst/>
                <a:latin typeface="Garamond" panose="02020404030301010803" pitchFamily="18" charset="0"/>
                <a:ea typeface="Calibri" panose="020F0502020204030204" pitchFamily="34" charset="0"/>
                <a:cs typeface="Times New Roman" panose="02020603050405020304" pitchFamily="18" charset="0"/>
              </a:rPr>
              <a:t>Photo: Unique Coloring / Michigan Township Association.</a:t>
            </a:r>
            <a:endParaRPr lang="en-US" sz="1100" dirty="0">
              <a:effectLst/>
              <a:latin typeface="Georgia" panose="02040502050405020303"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9499347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500"/>
                                        <p:tgtEl>
                                          <p:spTgt spid="2">
                                            <p:txEl>
                                              <p:pRg st="0" end="0"/>
                                            </p:txEl>
                                          </p:spTgt>
                                        </p:tgtEl>
                                      </p:cBhvr>
                                    </p:animEffect>
                                  </p:childTnLst>
                                </p:cTn>
                              </p:par>
                              <p:par>
                                <p:cTn id="8" presetID="42" presetClass="entr" presetSubtype="0" fill="hold" nodeType="withEffect">
                                  <p:stCondLst>
                                    <p:cond delay="1500"/>
                                  </p:stCondLst>
                                  <p:childTnLst>
                                    <p:set>
                                      <p:cBhvr>
                                        <p:cTn id="9" dur="1" fill="hold">
                                          <p:stCondLst>
                                            <p:cond delay="0"/>
                                          </p:stCondLst>
                                        </p:cTn>
                                        <p:tgtEl>
                                          <p:spTgt spid="2">
                                            <p:txEl>
                                              <p:pRg st="2" end="2"/>
                                            </p:txEl>
                                          </p:spTgt>
                                        </p:tgtEl>
                                        <p:attrNameLst>
                                          <p:attrName>style.visibility</p:attrName>
                                        </p:attrNameLst>
                                      </p:cBhvr>
                                      <p:to>
                                        <p:strVal val="visible"/>
                                      </p:to>
                                    </p:set>
                                    <p:animEffect transition="in" filter="fade">
                                      <p:cBhvr>
                                        <p:cTn id="10" dur="1000"/>
                                        <p:tgtEl>
                                          <p:spTgt spid="2">
                                            <p:txEl>
                                              <p:pRg st="2" end="2"/>
                                            </p:txEl>
                                          </p:spTgt>
                                        </p:tgtEl>
                                      </p:cBhvr>
                                    </p:animEffect>
                                    <p:anim calcmode="lin" valueType="num">
                                      <p:cBhvr>
                                        <p:cTn id="11" dur="1000" fill="hold"/>
                                        <p:tgtEl>
                                          <p:spTgt spid="2">
                                            <p:txEl>
                                              <p:pRg st="2" end="2"/>
                                            </p:txEl>
                                          </p:spTgt>
                                        </p:tgtEl>
                                        <p:attrNameLst>
                                          <p:attrName>ppt_x</p:attrName>
                                        </p:attrNameLst>
                                      </p:cBhvr>
                                      <p:tavLst>
                                        <p:tav tm="0">
                                          <p:val>
                                            <p:strVal val="#ppt_x"/>
                                          </p:val>
                                        </p:tav>
                                        <p:tav tm="100000">
                                          <p:val>
                                            <p:strVal val="#ppt_x"/>
                                          </p:val>
                                        </p:tav>
                                      </p:tavLst>
                                    </p:anim>
                                    <p:anim calcmode="lin" valueType="num">
                                      <p:cBhvr>
                                        <p:cTn id="12" dur="1000" fill="hold"/>
                                        <p:tgtEl>
                                          <p:spTgt spid="2">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extLst mod="1"/>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 name="Woodson Principles…"/>
          <p:cNvSpPr txBox="1">
            <a:spLocks noGrp="1"/>
          </p:cNvSpPr>
          <p:nvPr>
            <p:ph type="ctrTitle"/>
          </p:nvPr>
        </p:nvSpPr>
        <p:spPr>
          <a:xfrm>
            <a:off x="3798920" y="1458849"/>
            <a:ext cx="18299080" cy="1100215"/>
          </a:xfrm>
          <a:prstGeom prst="rect">
            <a:avLst/>
          </a:prstGeom>
        </p:spPr>
        <p:txBody>
          <a:bodyPr anchor="t">
            <a:noAutofit/>
          </a:bodyPr>
          <a:lstStyle/>
          <a:p>
            <a:pPr>
              <a:lnSpc>
                <a:spcPts val="7640"/>
              </a:lnSpc>
              <a:spcAft>
                <a:spcPts val="600"/>
              </a:spcAft>
            </a:pPr>
            <a:r>
              <a:rPr lang="en-US" sz="7200" b="1" dirty="0">
                <a:latin typeface="Garamond" panose="02020404030301010803" pitchFamily="18" charset="0"/>
              </a:rPr>
              <a:t>Standing Against the Storm</a:t>
            </a:r>
            <a:br>
              <a:rPr lang="en-US" sz="7200" dirty="0"/>
            </a:br>
            <a:br>
              <a:rPr lang="en-US" dirty="0"/>
            </a:br>
            <a:endParaRPr dirty="0"/>
          </a:p>
        </p:txBody>
      </p:sp>
      <p:sp>
        <p:nvSpPr>
          <p:cNvPr id="5" name="Woodson Principles Critical Thinking and Discussion Questions">
            <a:extLst>
              <a:ext uri="{FF2B5EF4-FFF2-40B4-BE49-F238E27FC236}">
                <a16:creationId xmlns:a16="http://schemas.microsoft.com/office/drawing/2014/main" id="{A2600AE2-15CE-DE4C-9B59-5EF5108CBD14}"/>
              </a:ext>
            </a:extLst>
          </p:cNvPr>
          <p:cNvSpPr txBox="1">
            <a:spLocks/>
          </p:cNvSpPr>
          <p:nvPr/>
        </p:nvSpPr>
        <p:spPr>
          <a:xfrm>
            <a:off x="3798920" y="2586936"/>
            <a:ext cx="9957720" cy="179978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r>
              <a:rPr lang="en-US" sz="4000" dirty="0">
                <a:latin typeface="Lato" panose="020F0502020204030203" pitchFamily="34" charset="77"/>
                <a:ea typeface="Lato" panose="020F0502020204030203" pitchFamily="34" charset="0"/>
                <a:cs typeface="Lato" panose="020F0502020204030203" pitchFamily="34" charset="0"/>
              </a:rPr>
              <a:t>American historians often refer to this era as the “</a:t>
            </a:r>
            <a:r>
              <a:rPr lang="en-US" sz="4000" b="1" dirty="0">
                <a:latin typeface="Lato" panose="020F0502020204030203" pitchFamily="34" charset="77"/>
                <a:ea typeface="Lato" panose="020F0502020204030203" pitchFamily="34" charset="0"/>
                <a:cs typeface="Lato" panose="020F0502020204030203" pitchFamily="34" charset="0"/>
              </a:rPr>
              <a:t>nadir</a:t>
            </a:r>
            <a:r>
              <a:rPr lang="en-US" sz="4000" dirty="0">
                <a:latin typeface="Lato" panose="020F0502020204030203" pitchFamily="34" charset="77"/>
                <a:ea typeface="Lato" panose="020F0502020204030203" pitchFamily="34" charset="0"/>
                <a:cs typeface="Lato" panose="020F0502020204030203" pitchFamily="34" charset="0"/>
              </a:rPr>
              <a:t> of race relations”: the half century from the collapse of Reconstruction in the 1870s to the rise of the Ku Klux Klan as a powerful national group in the 1920s.</a:t>
            </a:r>
          </a:p>
          <a:p>
            <a:endParaRPr lang="en-US" sz="4000" dirty="0">
              <a:latin typeface="Lato" panose="020F0502020204030203" pitchFamily="34" charset="77"/>
              <a:ea typeface="Lato" panose="020F0502020204030203" pitchFamily="34" charset="0"/>
              <a:cs typeface="Lato" panose="020F0502020204030203" pitchFamily="34" charset="0"/>
            </a:endParaRPr>
          </a:p>
          <a:p>
            <a:r>
              <a:rPr lang="en-US" sz="4000" dirty="0">
                <a:latin typeface="Lato" panose="020F0502020204030203" pitchFamily="34" charset="77"/>
                <a:ea typeface="Lato" panose="020F0502020204030203" pitchFamily="34" charset="0"/>
                <a:cs typeface="Lato" panose="020F0502020204030203" pitchFamily="34" charset="0"/>
              </a:rPr>
              <a:t>This era saw widespread racial violence both South and North: hundreds of </a:t>
            </a:r>
            <a:r>
              <a:rPr lang="en-US" sz="4000" dirty="0" err="1">
                <a:latin typeface="Lato" panose="020F0502020204030203" pitchFamily="34" charset="77"/>
                <a:ea typeface="Lato" panose="020F0502020204030203" pitchFamily="34" charset="0"/>
                <a:cs typeface="Lato" panose="020F0502020204030203" pitchFamily="34" charset="0"/>
              </a:rPr>
              <a:t>lynchings</a:t>
            </a:r>
            <a:r>
              <a:rPr lang="en-US" sz="4000" dirty="0">
                <a:latin typeface="Lato" panose="020F0502020204030203" pitchFamily="34" charset="77"/>
                <a:ea typeface="Lato" panose="020F0502020204030203" pitchFamily="34" charset="0"/>
                <a:cs typeface="Lato" panose="020F0502020204030203" pitchFamily="34" charset="0"/>
              </a:rPr>
              <a:t>, massacres of Black Americans in Arkansas and Oklahoma, and race riots in several major Midwestern cities like Chicago, St. Louis, and Omaha.</a:t>
            </a:r>
          </a:p>
        </p:txBody>
      </p:sp>
      <p:pic>
        <p:nvPicPr>
          <p:cNvPr id="3" name="Picture 2">
            <a:extLst>
              <a:ext uri="{FF2B5EF4-FFF2-40B4-BE49-F238E27FC236}">
                <a16:creationId xmlns:a16="http://schemas.microsoft.com/office/drawing/2014/main" id="{06C35882-6F1C-45CB-94DB-5A1071D0D256}"/>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1"/>
          <a:stretch/>
        </p:blipFill>
        <p:spPr>
          <a:xfrm>
            <a:off x="15266731" y="1"/>
            <a:ext cx="9117270" cy="13716000"/>
          </a:xfrm>
          <a:prstGeom prst="rect">
            <a:avLst/>
          </a:prstGeom>
        </p:spPr>
      </p:pic>
      <p:sp>
        <p:nvSpPr>
          <p:cNvPr id="6" name="Text Box 16">
            <a:extLst>
              <a:ext uri="{FF2B5EF4-FFF2-40B4-BE49-F238E27FC236}">
                <a16:creationId xmlns:a16="http://schemas.microsoft.com/office/drawing/2014/main" id="{98D757D2-58CE-40CC-B60A-604E57D87150}"/>
              </a:ext>
            </a:extLst>
          </p:cNvPr>
          <p:cNvSpPr txBox="1"/>
          <p:nvPr/>
        </p:nvSpPr>
        <p:spPr>
          <a:xfrm>
            <a:off x="3798920" y="11335131"/>
            <a:ext cx="10488316" cy="922020"/>
          </a:xfrm>
          <a:prstGeom prst="rect">
            <a:avLst/>
          </a:prstGeom>
          <a:solidFill>
            <a:prstClr val="white"/>
          </a:solidFill>
          <a:ln>
            <a:noFill/>
          </a:ln>
        </p:spPr>
        <p:txBody>
          <a:bodyPr rot="0" spcFirstLastPara="0" vert="horz" wrap="square" lIns="0" tIns="0" rIns="0" bIns="0" numCol="1" spcCol="0" rtlCol="0" fromWordArt="0" anchor="t" anchorCtr="0" forceAA="0" compatLnSpc="1">
            <a:prstTxWarp prst="textNoShape">
              <a:avLst/>
            </a:prstTxWarp>
            <a:noAutofit/>
          </a:bodyPr>
          <a:lstStyle/>
          <a:p>
            <a:pPr marL="0" marR="0" algn="r">
              <a:spcBef>
                <a:spcPts val="0"/>
              </a:spcBef>
              <a:spcAft>
                <a:spcPts val="0"/>
              </a:spcAft>
            </a:pPr>
            <a:r>
              <a:rPr lang="en-US" sz="3200" dirty="0">
                <a:solidFill>
                  <a:schemeClr val="bg2"/>
                </a:solidFill>
                <a:effectLst/>
                <a:latin typeface="Garamond" panose="02020404030301010803" pitchFamily="18" charset="0"/>
                <a:ea typeface="Calibri" panose="020F0502020204030204" pitchFamily="34" charset="0"/>
                <a:cs typeface="Times New Roman" panose="02020603050405020304" pitchFamily="18" charset="0"/>
              </a:rPr>
              <a:t>Illustration fro</a:t>
            </a:r>
            <a:r>
              <a:rPr lang="en-US" sz="3200" dirty="0">
                <a:solidFill>
                  <a:schemeClr val="bg2"/>
                </a:solidFill>
                <a:latin typeface="Garamond" panose="02020404030301010803" pitchFamily="18" charset="0"/>
                <a:ea typeface="Calibri" panose="020F0502020204030204" pitchFamily="34" charset="0"/>
                <a:cs typeface="Times New Roman" panose="02020603050405020304" pitchFamily="18" charset="0"/>
              </a:rPr>
              <a:t>m </a:t>
            </a:r>
            <a:r>
              <a:rPr lang="en-US" sz="3200" i="1" dirty="0">
                <a:solidFill>
                  <a:schemeClr val="bg2"/>
                </a:solidFill>
                <a:latin typeface="Garamond" panose="02020404030301010803" pitchFamily="18" charset="0"/>
                <a:ea typeface="Calibri" panose="020F0502020204030204" pitchFamily="34" charset="0"/>
                <a:cs typeface="Times New Roman" panose="02020603050405020304" pitchFamily="18" charset="0"/>
              </a:rPr>
              <a:t>Le Petite Journal</a:t>
            </a:r>
            <a:r>
              <a:rPr lang="en-US" sz="3200" dirty="0">
                <a:solidFill>
                  <a:schemeClr val="bg2"/>
                </a:solidFill>
                <a:latin typeface="Garamond" panose="02020404030301010803" pitchFamily="18" charset="0"/>
                <a:ea typeface="Calibri" panose="020F0502020204030204" pitchFamily="34" charset="0"/>
                <a:cs typeface="Times New Roman" panose="02020603050405020304" pitchFamily="18" charset="0"/>
              </a:rPr>
              <a:t> of the 1906 Atlanta race riots. This terror swept through the South and upended Reconstruction, but similar violence was present in the North, too.</a:t>
            </a:r>
            <a:endParaRPr lang="en-US" sz="1100" dirty="0">
              <a:effectLst/>
              <a:latin typeface="Georgia" panose="02040502050405020303"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55083569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fade">
                                      <p:cBhvr>
                                        <p:cTn id="7" dur="1000"/>
                                        <p:tgtEl>
                                          <p:spTgt spid="6">
                                            <p:txEl>
                                              <p:pRg st="0" end="0"/>
                                            </p:txEl>
                                          </p:spTgt>
                                        </p:tgtEl>
                                      </p:cBhvr>
                                    </p:animEffect>
                                    <p:anim calcmode="lin" valueType="num">
                                      <p:cBhvr>
                                        <p:cTn id="8" dur="10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6">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 name="Woodson Principles…"/>
          <p:cNvSpPr txBox="1">
            <a:spLocks noGrp="1"/>
          </p:cNvSpPr>
          <p:nvPr>
            <p:ph type="ctrTitle"/>
          </p:nvPr>
        </p:nvSpPr>
        <p:spPr>
          <a:xfrm>
            <a:off x="3798920" y="1458849"/>
            <a:ext cx="18299080" cy="1100215"/>
          </a:xfrm>
          <a:prstGeom prst="rect">
            <a:avLst/>
          </a:prstGeom>
        </p:spPr>
        <p:txBody>
          <a:bodyPr anchor="t">
            <a:noAutofit/>
          </a:bodyPr>
          <a:lstStyle/>
          <a:p>
            <a:pPr>
              <a:lnSpc>
                <a:spcPts val="7640"/>
              </a:lnSpc>
              <a:spcAft>
                <a:spcPts val="600"/>
              </a:spcAft>
            </a:pPr>
            <a:r>
              <a:rPr lang="en-US" sz="7200" b="1" dirty="0">
                <a:latin typeface="Garamond" panose="02020404030301010803" pitchFamily="18" charset="0"/>
              </a:rPr>
              <a:t>A Haven for All</a:t>
            </a:r>
            <a:br>
              <a:rPr lang="en-US" sz="7200" dirty="0"/>
            </a:br>
            <a:br>
              <a:rPr lang="en-US" dirty="0"/>
            </a:br>
            <a:endParaRPr dirty="0"/>
          </a:p>
        </p:txBody>
      </p:sp>
      <p:sp>
        <p:nvSpPr>
          <p:cNvPr id="5" name="Woodson Principles Critical Thinking and Discussion Questions">
            <a:extLst>
              <a:ext uri="{FF2B5EF4-FFF2-40B4-BE49-F238E27FC236}">
                <a16:creationId xmlns:a16="http://schemas.microsoft.com/office/drawing/2014/main" id="{A2600AE2-15CE-DE4C-9B59-5EF5108CBD14}"/>
              </a:ext>
            </a:extLst>
          </p:cNvPr>
          <p:cNvSpPr txBox="1">
            <a:spLocks/>
          </p:cNvSpPr>
          <p:nvPr/>
        </p:nvSpPr>
        <p:spPr>
          <a:xfrm>
            <a:off x="3798920" y="2852352"/>
            <a:ext cx="7427880" cy="179978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r>
              <a:rPr lang="en-US" sz="4000" dirty="0">
                <a:latin typeface="Lato" panose="020F0502020204030203" pitchFamily="34" charset="77"/>
                <a:ea typeface="Lato" panose="020F0502020204030203" pitchFamily="34" charset="0"/>
                <a:cs typeface="Lato" panose="020F0502020204030203" pitchFamily="34" charset="0"/>
              </a:rPr>
              <a:t>Most Midwestern states or territories had “Black Codes” during the nineteenth century. These laws were intended to prevent Black Americans from settling in the western states.</a:t>
            </a:r>
          </a:p>
          <a:p>
            <a:endParaRPr lang="en-US" sz="4000" dirty="0">
              <a:latin typeface="Lato" panose="020F0502020204030203" pitchFamily="34" charset="77"/>
              <a:ea typeface="Lato" panose="020F0502020204030203" pitchFamily="34" charset="0"/>
              <a:cs typeface="Lato" panose="020F0502020204030203" pitchFamily="34" charset="0"/>
            </a:endParaRPr>
          </a:p>
          <a:p>
            <a:r>
              <a:rPr lang="en-US" sz="4000" dirty="0">
                <a:latin typeface="Lato" panose="020F0502020204030203" pitchFamily="34" charset="77"/>
                <a:ea typeface="Lato" panose="020F0502020204030203" pitchFamily="34" charset="0"/>
                <a:cs typeface="Lato" panose="020F0502020204030203" pitchFamily="34" charset="0"/>
              </a:rPr>
              <a:t>Black pioneers who did settle in places like Ohio, Indiana, and Michigan often faced a Northern version of Jim Crow.</a:t>
            </a:r>
          </a:p>
        </p:txBody>
      </p:sp>
      <p:pic>
        <p:nvPicPr>
          <p:cNvPr id="3" name="Picture 2">
            <a:extLst>
              <a:ext uri="{FF2B5EF4-FFF2-40B4-BE49-F238E27FC236}">
                <a16:creationId xmlns:a16="http://schemas.microsoft.com/office/drawing/2014/main" id="{67D7F174-F0EA-495C-8797-5E63343AC2F8}"/>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12192000" y="-124692"/>
            <a:ext cx="12405360" cy="13965383"/>
          </a:xfrm>
          <a:prstGeom prst="rect">
            <a:avLst/>
          </a:prstGeom>
          <a:effectLst>
            <a:softEdge rad="76200"/>
          </a:effectLst>
        </p:spPr>
      </p:pic>
      <p:sp>
        <p:nvSpPr>
          <p:cNvPr id="6" name="Text Box 16">
            <a:extLst>
              <a:ext uri="{FF2B5EF4-FFF2-40B4-BE49-F238E27FC236}">
                <a16:creationId xmlns:a16="http://schemas.microsoft.com/office/drawing/2014/main" id="{8A6F7F0E-FC27-4C28-BF0D-585E25F5DF65}"/>
              </a:ext>
            </a:extLst>
          </p:cNvPr>
          <p:cNvSpPr txBox="1"/>
          <p:nvPr/>
        </p:nvSpPr>
        <p:spPr>
          <a:xfrm>
            <a:off x="4368800" y="10831124"/>
            <a:ext cx="6858000" cy="922020"/>
          </a:xfrm>
          <a:prstGeom prst="rect">
            <a:avLst/>
          </a:prstGeom>
          <a:solidFill>
            <a:prstClr val="white"/>
          </a:solidFill>
          <a:ln>
            <a:noFill/>
          </a:ln>
        </p:spPr>
        <p:txBody>
          <a:bodyPr rot="0" spcFirstLastPara="0" vert="horz" wrap="square" lIns="0" tIns="0" rIns="0" bIns="0" numCol="1" spcCol="0" rtlCol="0" fromWordArt="0" anchor="t" anchorCtr="0" forceAA="0" compatLnSpc="1">
            <a:prstTxWarp prst="textNoShape">
              <a:avLst/>
            </a:prstTxWarp>
            <a:noAutofit/>
          </a:bodyPr>
          <a:lstStyle/>
          <a:p>
            <a:pPr marL="0" marR="0" algn="r">
              <a:spcBef>
                <a:spcPts val="0"/>
              </a:spcBef>
              <a:spcAft>
                <a:spcPts val="0"/>
              </a:spcAft>
            </a:pPr>
            <a:r>
              <a:rPr lang="en-US" sz="3200" b="1" dirty="0">
                <a:solidFill>
                  <a:schemeClr val="bg2"/>
                </a:solidFill>
                <a:effectLst/>
                <a:latin typeface="Garamond" panose="02020404030301010803" pitchFamily="18" charset="0"/>
                <a:ea typeface="Calibri" panose="020F0502020204030204" pitchFamily="34" charset="0"/>
                <a:cs typeface="Times New Roman" panose="02020603050405020304" pitchFamily="18" charset="0"/>
              </a:rPr>
              <a:t>Outline map of Van Buren County, Michigan, showing Covert Township and its central village. </a:t>
            </a:r>
            <a:r>
              <a:rPr lang="en-US" sz="3200" i="1" dirty="0">
                <a:solidFill>
                  <a:schemeClr val="bg2"/>
                </a:solidFill>
                <a:effectLst/>
                <a:latin typeface="Garamond" panose="02020404030301010803" pitchFamily="18" charset="0"/>
                <a:ea typeface="Calibri" panose="020F0502020204030204" pitchFamily="34" charset="0"/>
                <a:cs typeface="Times New Roman" panose="02020603050405020304" pitchFamily="18" charset="0"/>
              </a:rPr>
              <a:t>Source: Michigan State University Map Library.</a:t>
            </a:r>
          </a:p>
          <a:p>
            <a:pPr marL="0" marR="0">
              <a:lnSpc>
                <a:spcPct val="107000"/>
              </a:lnSpc>
              <a:spcBef>
                <a:spcPts val="0"/>
              </a:spcBef>
              <a:spcAft>
                <a:spcPts val="0"/>
              </a:spcAft>
            </a:pPr>
            <a:r>
              <a:rPr lang="en-US" sz="1000" i="1" dirty="0">
                <a:solidFill>
                  <a:srgbClr val="E7E6E6"/>
                </a:solidFill>
                <a:effectLst/>
                <a:latin typeface="Garamond" panose="02020404030301010803" pitchFamily="18" charset="0"/>
                <a:ea typeface="Calibri" panose="020F0502020204030204" pitchFamily="34" charset="0"/>
                <a:cs typeface="Times New Roman" panose="02020603050405020304" pitchFamily="18" charset="0"/>
              </a:rPr>
              <a:t> </a:t>
            </a:r>
            <a:endParaRPr lang="en-US" sz="1100" i="1" dirty="0">
              <a:effectLst/>
              <a:latin typeface="Georgia" panose="02040502050405020303"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72317037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500"/>
                                  </p:stCondLst>
                                  <p:childTnLst>
                                    <p:set>
                                      <p:cBhvr>
                                        <p:cTn id="6" dur="1" fill="hold">
                                          <p:stCondLst>
                                            <p:cond delay="0"/>
                                          </p:stCondLst>
                                        </p:cTn>
                                        <p:tgtEl>
                                          <p:spTgt spid="5">
                                            <p:txEl>
                                              <p:pRg st="2" end="2"/>
                                            </p:txEl>
                                          </p:spTgt>
                                        </p:tgtEl>
                                        <p:attrNameLst>
                                          <p:attrName>style.visibility</p:attrName>
                                        </p:attrNameLst>
                                      </p:cBhvr>
                                      <p:to>
                                        <p:strVal val="visible"/>
                                      </p:to>
                                    </p:set>
                                    <p:animEffect transition="in" filter="fade">
                                      <p:cBhvr>
                                        <p:cTn id="7" dur="500"/>
                                        <p:tgtEl>
                                          <p:spTgt spid="5">
                                            <p:txEl>
                                              <p:pRg st="2" end="2"/>
                                            </p:txEl>
                                          </p:spTgt>
                                        </p:tgtEl>
                                      </p:cBhvr>
                                    </p:animEffect>
                                  </p:childTnLst>
                                </p:cTn>
                              </p:par>
                              <p:par>
                                <p:cTn id="8" presetID="42" presetClass="entr" presetSubtype="0" fill="hold" nodeType="withEffect">
                                  <p:stCondLst>
                                    <p:cond delay="1500"/>
                                  </p:stCondLst>
                                  <p:childTnLst>
                                    <p:set>
                                      <p:cBhvr>
                                        <p:cTn id="9" dur="1" fill="hold">
                                          <p:stCondLst>
                                            <p:cond delay="0"/>
                                          </p:stCondLst>
                                        </p:cTn>
                                        <p:tgtEl>
                                          <p:spTgt spid="6">
                                            <p:txEl>
                                              <p:pRg st="0" end="0"/>
                                            </p:txEl>
                                          </p:spTgt>
                                        </p:tgtEl>
                                        <p:attrNameLst>
                                          <p:attrName>style.visibility</p:attrName>
                                        </p:attrNameLst>
                                      </p:cBhvr>
                                      <p:to>
                                        <p:strVal val="visible"/>
                                      </p:to>
                                    </p:set>
                                    <p:animEffect transition="in" filter="fade">
                                      <p:cBhvr>
                                        <p:cTn id="10" dur="1000"/>
                                        <p:tgtEl>
                                          <p:spTgt spid="6">
                                            <p:txEl>
                                              <p:pRg st="0" end="0"/>
                                            </p:txEl>
                                          </p:spTgt>
                                        </p:tgtEl>
                                      </p:cBhvr>
                                    </p:animEffect>
                                    <p:anim calcmode="lin" valueType="num">
                                      <p:cBhvr>
                                        <p:cTn id="11" dur="10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12" dur="1000" fill="hold"/>
                                        <p:tgtEl>
                                          <p:spTgt spid="6">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 name="Woodson Principles…"/>
          <p:cNvSpPr txBox="1">
            <a:spLocks noGrp="1"/>
          </p:cNvSpPr>
          <p:nvPr>
            <p:ph type="ctrTitle"/>
          </p:nvPr>
        </p:nvSpPr>
        <p:spPr>
          <a:xfrm>
            <a:off x="3798920" y="1458849"/>
            <a:ext cx="18299080" cy="1100215"/>
          </a:xfrm>
          <a:prstGeom prst="rect">
            <a:avLst/>
          </a:prstGeom>
        </p:spPr>
        <p:txBody>
          <a:bodyPr anchor="t">
            <a:noAutofit/>
          </a:bodyPr>
          <a:lstStyle/>
          <a:p>
            <a:pPr>
              <a:lnSpc>
                <a:spcPts val="7640"/>
              </a:lnSpc>
              <a:spcAft>
                <a:spcPts val="600"/>
              </a:spcAft>
            </a:pPr>
            <a:r>
              <a:rPr lang="en-US" sz="7200" b="1" dirty="0">
                <a:latin typeface="Garamond" panose="02020404030301010803" pitchFamily="18" charset="0"/>
              </a:rPr>
              <a:t>A Haven for All</a:t>
            </a:r>
            <a:br>
              <a:rPr lang="en-US" sz="7200" dirty="0"/>
            </a:br>
            <a:br>
              <a:rPr lang="en-US" dirty="0"/>
            </a:br>
            <a:endParaRPr dirty="0"/>
          </a:p>
        </p:txBody>
      </p:sp>
      <p:sp>
        <p:nvSpPr>
          <p:cNvPr id="5" name="Woodson Principles Critical Thinking and Discussion Questions">
            <a:extLst>
              <a:ext uri="{FF2B5EF4-FFF2-40B4-BE49-F238E27FC236}">
                <a16:creationId xmlns:a16="http://schemas.microsoft.com/office/drawing/2014/main" id="{A2600AE2-15CE-DE4C-9B59-5EF5108CBD14}"/>
              </a:ext>
            </a:extLst>
          </p:cNvPr>
          <p:cNvSpPr txBox="1">
            <a:spLocks/>
          </p:cNvSpPr>
          <p:nvPr/>
        </p:nvSpPr>
        <p:spPr>
          <a:xfrm>
            <a:off x="3798920" y="2852352"/>
            <a:ext cx="10486040" cy="179978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r>
              <a:rPr lang="en-US" sz="4000" dirty="0">
                <a:latin typeface="Lato" panose="020F0502020204030203" pitchFamily="34" charset="77"/>
                <a:ea typeface="Lato" panose="020F0502020204030203" pitchFamily="34" charset="0"/>
                <a:cs typeface="Lato" panose="020F0502020204030203" pitchFamily="34" charset="0"/>
              </a:rPr>
              <a:t>But throughout its history, beginning in the years before the Civil War, the residents of Covert (about 8 to 10 percent of whom were African American) flouted these laws by electing Black city officials, sheltering interracial married couples and families, and integrating its schools – at first, by simply declining to record the race of Black students in official records sent to the state capitol.</a:t>
            </a:r>
          </a:p>
          <a:p>
            <a:endParaRPr lang="en-US" sz="4000" dirty="0">
              <a:latin typeface="Lato" panose="020F0502020204030203" pitchFamily="34" charset="77"/>
              <a:ea typeface="Lato" panose="020F0502020204030203" pitchFamily="34" charset="0"/>
              <a:cs typeface="Lato" panose="020F0502020204030203" pitchFamily="34" charset="0"/>
            </a:endParaRPr>
          </a:p>
        </p:txBody>
      </p:sp>
      <p:pic>
        <p:nvPicPr>
          <p:cNvPr id="4" name="Graphic 3" descr="Download from cloud">
            <a:hlinkClick r:id="rId3"/>
            <a:extLst>
              <a:ext uri="{FF2B5EF4-FFF2-40B4-BE49-F238E27FC236}">
                <a16:creationId xmlns:a16="http://schemas.microsoft.com/office/drawing/2014/main" id="{DCA02611-85D6-4A9D-99E3-94A238B8AC90}"/>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3798920" y="9482063"/>
            <a:ext cx="1935947" cy="1935947"/>
          </a:xfrm>
          <a:prstGeom prst="rect">
            <a:avLst/>
          </a:prstGeom>
        </p:spPr>
      </p:pic>
      <p:sp>
        <p:nvSpPr>
          <p:cNvPr id="6" name="Woodson Principles Critical Thinking and Discussion Questions">
            <a:extLst>
              <a:ext uri="{FF2B5EF4-FFF2-40B4-BE49-F238E27FC236}">
                <a16:creationId xmlns:a16="http://schemas.microsoft.com/office/drawing/2014/main" id="{EFA1303A-865F-429E-A776-09CC280851C8}"/>
              </a:ext>
            </a:extLst>
          </p:cNvPr>
          <p:cNvSpPr txBox="1">
            <a:spLocks/>
          </p:cNvSpPr>
          <p:nvPr/>
        </p:nvSpPr>
        <p:spPr>
          <a:xfrm>
            <a:off x="6361673" y="9802088"/>
            <a:ext cx="15736327" cy="129589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r>
              <a:rPr lang="en-US" sz="3600" b="1" dirty="0">
                <a:latin typeface="Garamond" panose="02020404030301010803" pitchFamily="18" charset="0"/>
                <a:ea typeface="Lato" panose="020F0502020204030203" pitchFamily="34" charset="0"/>
                <a:cs typeface="Lato" panose="020F0502020204030203" pitchFamily="34" charset="0"/>
              </a:rPr>
              <a:t>Download the Case Study “An Education in Community” to read more about how Covert avoided state scrutiny of its integrated schoolhouse.</a:t>
            </a:r>
            <a:endParaRPr lang="en-US" sz="3600" b="1" i="1" dirty="0">
              <a:latin typeface="Garamond" panose="02020404030301010803" pitchFamily="18" charset="0"/>
              <a:ea typeface="Lato" panose="020F0502020204030203" pitchFamily="34" charset="0"/>
              <a:cs typeface="Lato" panose="020F0502020204030203" pitchFamily="34" charset="0"/>
            </a:endParaRPr>
          </a:p>
          <a:p>
            <a:endParaRPr lang="en-US" sz="4000" dirty="0">
              <a:latin typeface="Lato" panose="020F0502020204030203" pitchFamily="34" charset="77"/>
              <a:ea typeface="Lato" panose="020F0502020204030203" pitchFamily="34" charset="0"/>
              <a:cs typeface="Lato" panose="020F0502020204030203" pitchFamily="34" charset="0"/>
            </a:endParaRPr>
          </a:p>
        </p:txBody>
      </p:sp>
      <p:pic>
        <p:nvPicPr>
          <p:cNvPr id="1026" name="Picture 2">
            <a:extLst>
              <a:ext uri="{FF2B5EF4-FFF2-40B4-BE49-F238E27FC236}">
                <a16:creationId xmlns:a16="http://schemas.microsoft.com/office/drawing/2014/main" id="{734F80D6-5454-4262-A710-EF601D160243}"/>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4936639" y="2173232"/>
            <a:ext cx="7682696" cy="4957799"/>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a:extLst>
              <a:ext uri="{FF2B5EF4-FFF2-40B4-BE49-F238E27FC236}">
                <a16:creationId xmlns:a16="http://schemas.microsoft.com/office/drawing/2014/main" id="{ADCA4227-5CC5-43E5-87F2-B9693CCCC4FA}"/>
              </a:ext>
            </a:extLst>
          </p:cNvPr>
          <p:cNvSpPr/>
          <p:nvPr/>
        </p:nvSpPr>
        <p:spPr>
          <a:xfrm>
            <a:off x="16410706" y="7131031"/>
            <a:ext cx="4734561" cy="1384995"/>
          </a:xfrm>
          <a:prstGeom prst="rect">
            <a:avLst/>
          </a:prstGeom>
        </p:spPr>
        <p:txBody>
          <a:bodyPr wrap="square">
            <a:spAutoFit/>
          </a:bodyPr>
          <a:lstStyle/>
          <a:p>
            <a:pPr algn="ctr" fontAlgn="base"/>
            <a:r>
              <a:rPr lang="en-US" dirty="0">
                <a:solidFill>
                  <a:srgbClr val="5E5E5E"/>
                </a:solidFill>
                <a:latin typeface="Garamond" panose="02020404030301010803" pitchFamily="18" charset="0"/>
              </a:rPr>
              <a:t>Covert Township's first schoolhouse in its early days.</a:t>
            </a:r>
            <a:r>
              <a:rPr lang="en-US" b="1" i="1" dirty="0">
                <a:solidFill>
                  <a:srgbClr val="5E5E5E"/>
                </a:solidFill>
                <a:latin typeface="Garamond" panose="02020404030301010803" pitchFamily="18" charset="0"/>
              </a:rPr>
              <a:t> </a:t>
            </a:r>
            <a:r>
              <a:rPr lang="en-US" i="1" dirty="0">
                <a:solidFill>
                  <a:srgbClr val="5E5E5E"/>
                </a:solidFill>
                <a:latin typeface="Garamond" panose="02020404030301010803" pitchFamily="18" charset="0"/>
              </a:rPr>
              <a:t>Source: Covert Historical Museum.</a:t>
            </a:r>
            <a:r>
              <a:rPr lang="en-US" dirty="0">
                <a:latin typeface="Garamond" panose="02020404030301010803" pitchFamily="18" charset="0"/>
              </a:rPr>
              <a:t>​</a:t>
            </a:r>
          </a:p>
        </p:txBody>
      </p:sp>
    </p:spTree>
    <p:extLst>
      <p:ext uri="{BB962C8B-B14F-4D97-AF65-F5344CB8AC3E}">
        <p14:creationId xmlns:p14="http://schemas.microsoft.com/office/powerpoint/2010/main" val="22208360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theme/theme1.xml><?xml version="1.0" encoding="utf-8"?>
<a:theme xmlns:a="http://schemas.openxmlformats.org/drawingml/2006/main" name="21_BasicWhite">
  <a:themeElements>
    <a:clrScheme name="21_BasicWhite">
      <a:dk1>
        <a:srgbClr val="FFFFFF"/>
      </a:dk1>
      <a:lt1>
        <a:srgbClr val="AE4844"/>
      </a:lt1>
      <a:dk2>
        <a:srgbClr val="5E5E5E"/>
      </a:dk2>
      <a:lt2>
        <a:srgbClr val="D5D5D5"/>
      </a:lt2>
      <a:accent1>
        <a:srgbClr val="00A2FF"/>
      </a:accent1>
      <a:accent2>
        <a:srgbClr val="16E7CF"/>
      </a:accent2>
      <a:accent3>
        <a:srgbClr val="61D836"/>
      </a:accent3>
      <a:accent4>
        <a:srgbClr val="FFD932"/>
      </a:accent4>
      <a:accent5>
        <a:srgbClr val="FF644E"/>
      </a:accent5>
      <a:accent6>
        <a:srgbClr val="FF42A1"/>
      </a:accent6>
      <a:hlink>
        <a:srgbClr val="0000FF"/>
      </a:hlink>
      <a:folHlink>
        <a:srgbClr val="FF00FF"/>
      </a:folHlink>
    </a:clrScheme>
    <a:fontScheme name="21_BasicWhite">
      <a:majorFont>
        <a:latin typeface="Bodoni SvtyTwo ITC TT-Bold"/>
        <a:ea typeface="Bodoni SvtyTwo ITC TT-Bold"/>
        <a:cs typeface="Bodoni SvtyTwo ITC TT-Bold"/>
      </a:majorFont>
      <a:minorFont>
        <a:latin typeface="Lato-Light"/>
        <a:ea typeface="Lato-Light"/>
        <a:cs typeface="Lato-Light"/>
      </a:minorFont>
    </a:fontScheme>
    <a:fmtScheme name="21_Basic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000000"/>
        </a:solid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l" defTabSz="2438338" rtl="0" fontAlgn="auto" latinLnBrk="0" hangingPunct="0">
          <a:lnSpc>
            <a:spcPct val="100000"/>
          </a:lnSpc>
          <a:spcBef>
            <a:spcPts val="0"/>
          </a:spcBef>
          <a:spcAft>
            <a:spcPts val="0"/>
          </a:spcAft>
          <a:buClrTx/>
          <a:buSzTx/>
          <a:buFontTx/>
          <a:buNone/>
          <a:tabLst/>
          <a:defRPr kumimoji="0" sz="2800" b="0" i="0" u="none" strike="noStrike" cap="none" spc="0" normalizeH="0" baseline="0">
            <a:ln>
              <a:noFill/>
            </a:ln>
            <a:solidFill>
              <a:srgbClr val="AE4844"/>
            </a:solidFill>
            <a:effectLst/>
            <a:uFillTx/>
            <a:latin typeface="Bodoni SvtyTwo ITC TT-Book"/>
            <a:ea typeface="Bodoni SvtyTwo ITC TT-Book"/>
            <a:cs typeface="Bodoni SvtyTwo ITC TT-Book"/>
            <a:sym typeface="Bodoni SvtyTwo ITC TT-Book"/>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extLst>
    <a:ext uri="{05A4C25C-085E-4340-85A3-A5531E510DB2}">
      <thm15:themeFamily xmlns:thm15="http://schemas.microsoft.com/office/thememl/2012/main" name="Coachman presentation" id="{A595D5C0-F4E3-F44D-AD5E-36BFBFD1B6FF}" vid="{6D0856E1-06B8-2E4B-9A92-504E7A9100F6}"/>
    </a:ext>
  </a:extLst>
</a:theme>
</file>

<file path=ppt/theme/theme2.xml><?xml version="1.0" encoding="utf-8"?>
<a:theme xmlns:a="http://schemas.openxmlformats.org/drawingml/2006/main" name="21_BasicWhite">
  <a:themeElements>
    <a:clrScheme name="21_BasicWhite">
      <a:dk1>
        <a:srgbClr val="000000"/>
      </a:dk1>
      <a:lt1>
        <a:srgbClr val="FFFFFF"/>
      </a:lt1>
      <a:dk2>
        <a:srgbClr val="5E5E5E"/>
      </a:dk2>
      <a:lt2>
        <a:srgbClr val="D5D5D5"/>
      </a:lt2>
      <a:accent1>
        <a:srgbClr val="00A2FF"/>
      </a:accent1>
      <a:accent2>
        <a:srgbClr val="16E7CF"/>
      </a:accent2>
      <a:accent3>
        <a:srgbClr val="61D836"/>
      </a:accent3>
      <a:accent4>
        <a:srgbClr val="FFD932"/>
      </a:accent4>
      <a:accent5>
        <a:srgbClr val="FF644E"/>
      </a:accent5>
      <a:accent6>
        <a:srgbClr val="FF42A1"/>
      </a:accent6>
      <a:hlink>
        <a:srgbClr val="0000FF"/>
      </a:hlink>
      <a:folHlink>
        <a:srgbClr val="FF00FF"/>
      </a:folHlink>
    </a:clrScheme>
    <a:fontScheme name="21_BasicWhite">
      <a:majorFont>
        <a:latin typeface="Bodoni SvtyTwo ITC TT-Bold"/>
        <a:ea typeface="Bodoni SvtyTwo ITC TT-Bold"/>
        <a:cs typeface="Bodoni SvtyTwo ITC TT-Bold"/>
      </a:majorFont>
      <a:minorFont>
        <a:latin typeface="Lato-Light"/>
        <a:ea typeface="Lato-Light"/>
        <a:cs typeface="Lato-Light"/>
      </a:minorFont>
    </a:fontScheme>
    <a:fmtScheme name="21_Basic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000000"/>
        </a:solid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l" defTabSz="2438338" rtl="0" fontAlgn="auto" latinLnBrk="0" hangingPunct="0">
          <a:lnSpc>
            <a:spcPct val="100000"/>
          </a:lnSpc>
          <a:spcBef>
            <a:spcPts val="0"/>
          </a:spcBef>
          <a:spcAft>
            <a:spcPts val="0"/>
          </a:spcAft>
          <a:buClrTx/>
          <a:buSzTx/>
          <a:buFontTx/>
          <a:buNone/>
          <a:tabLst/>
          <a:defRPr kumimoji="0" sz="2800" b="0" i="0" u="none" strike="noStrike" cap="none" spc="0" normalizeH="0" baseline="0">
            <a:ln>
              <a:noFill/>
            </a:ln>
            <a:solidFill>
              <a:srgbClr val="AE4844"/>
            </a:solidFill>
            <a:effectLst/>
            <a:uFillTx/>
            <a:latin typeface="Bodoni SvtyTwo ITC TT-Book"/>
            <a:ea typeface="Bodoni SvtyTwo ITC TT-Book"/>
            <a:cs typeface="Bodoni SvtyTwo ITC TT-Book"/>
            <a:sym typeface="Bodoni SvtyTwo ITC TT-Book"/>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emplate/>
  <TotalTime>0</TotalTime>
  <Words>2757</Words>
  <Application>Microsoft Office PowerPoint</Application>
  <PresentationFormat>Custom</PresentationFormat>
  <Paragraphs>172</Paragraphs>
  <Slides>20</Slides>
  <Notes>19</Notes>
  <HiddenSlides>0</HiddenSlides>
  <MMClips>1</MMClips>
  <ScaleCrop>false</ScaleCrop>
  <HeadingPairs>
    <vt:vector size="6" baseType="variant">
      <vt:variant>
        <vt:lpstr>Fonts Used</vt:lpstr>
      </vt:variant>
      <vt:variant>
        <vt:i4>13</vt:i4>
      </vt:variant>
      <vt:variant>
        <vt:lpstr>Theme</vt:lpstr>
      </vt:variant>
      <vt:variant>
        <vt:i4>1</vt:i4>
      </vt:variant>
      <vt:variant>
        <vt:lpstr>Slide Titles</vt:lpstr>
      </vt:variant>
      <vt:variant>
        <vt:i4>20</vt:i4>
      </vt:variant>
    </vt:vector>
  </HeadingPairs>
  <TitlesOfParts>
    <vt:vector size="34" baseType="lpstr">
      <vt:lpstr>Times New Roman</vt:lpstr>
      <vt:lpstr>Georgia</vt:lpstr>
      <vt:lpstr>Bodoni SvtyTwo ITC TT-Bold</vt:lpstr>
      <vt:lpstr>Bodoni SvtyTwo ITC TT-Book</vt:lpstr>
      <vt:lpstr>Garamond</vt:lpstr>
      <vt:lpstr>Lato Regular</vt:lpstr>
      <vt:lpstr>Lato-Light</vt:lpstr>
      <vt:lpstr>Abadi</vt:lpstr>
      <vt:lpstr>Helvetica Neue</vt:lpstr>
      <vt:lpstr>Helvetica Neue Medium</vt:lpstr>
      <vt:lpstr>Lato</vt:lpstr>
      <vt:lpstr>Calibri</vt:lpstr>
      <vt:lpstr>Arial</vt:lpstr>
      <vt:lpstr>21_BasicWhite</vt:lpstr>
      <vt:lpstr>Covert, Michigan: Lesson Overview  </vt:lpstr>
      <vt:lpstr>Covert, Michigan: The Spirit of Cooperation</vt:lpstr>
      <vt:lpstr>Covert, Michigan: The Spirit of Cooperation  </vt:lpstr>
      <vt:lpstr>Covert, Michigan: The Spirit of Cooperation</vt:lpstr>
      <vt:lpstr>The Pioneer Way  </vt:lpstr>
      <vt:lpstr>The Pioneer Way</vt:lpstr>
      <vt:lpstr>Standing Against the Storm  </vt:lpstr>
      <vt:lpstr>A Haven for All  </vt:lpstr>
      <vt:lpstr>A Haven for All  </vt:lpstr>
      <vt:lpstr>Boom Town on Lake Michigan  </vt:lpstr>
      <vt:lpstr>Boom Town on Lake Michigan  </vt:lpstr>
      <vt:lpstr>A Legacy of Cooperation and Equality  </vt:lpstr>
      <vt:lpstr>A Legacy of Cooperation and Equality  </vt:lpstr>
      <vt:lpstr>A Legacy of Cooperation and Equality  </vt:lpstr>
      <vt:lpstr>A Legacy of Cooperation and Equality  </vt:lpstr>
      <vt:lpstr>A Legacy of Cooperation and Equality  </vt:lpstr>
      <vt:lpstr>A Stronger Kinship  </vt:lpstr>
      <vt:lpstr>A Stronger Kinship  </vt:lpstr>
      <vt:lpstr>PowerPoint Presentation</vt:lpstr>
      <vt:lpstr>PowerPoint Presentation</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
  <cp:keywords/>
  <dc:description/>
  <cp:lastModifiedBy/>
  <cp:revision>1</cp:revision>
  <dcterms:created xsi:type="dcterms:W3CDTF">2022-09-06T16:11:52Z</dcterms:created>
  <dcterms:modified xsi:type="dcterms:W3CDTF">2022-09-06T16:40:28Z</dcterms:modified>
  <cp:category/>
  <cp:contentStatus/>
</cp:coreProperties>
</file>